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8" r:id="rId1"/>
  </p:sldMasterIdLst>
  <p:notesMasterIdLst>
    <p:notesMasterId r:id="rId42"/>
  </p:notesMasterIdLst>
  <p:sldIdLst>
    <p:sldId id="316" r:id="rId2"/>
    <p:sldId id="256" r:id="rId3"/>
    <p:sldId id="258" r:id="rId4"/>
    <p:sldId id="283" r:id="rId5"/>
    <p:sldId id="300" r:id="rId6"/>
    <p:sldId id="282" r:id="rId7"/>
    <p:sldId id="284" r:id="rId8"/>
    <p:sldId id="303" r:id="rId9"/>
    <p:sldId id="301" r:id="rId10"/>
    <p:sldId id="302" r:id="rId11"/>
    <p:sldId id="289" r:id="rId12"/>
    <p:sldId id="305" r:id="rId13"/>
    <p:sldId id="290" r:id="rId14"/>
    <p:sldId id="291" r:id="rId15"/>
    <p:sldId id="292" r:id="rId16"/>
    <p:sldId id="293" r:id="rId17"/>
    <p:sldId id="294" r:id="rId18"/>
    <p:sldId id="306" r:id="rId19"/>
    <p:sldId id="317" r:id="rId20"/>
    <p:sldId id="318" r:id="rId21"/>
    <p:sldId id="319" r:id="rId22"/>
    <p:sldId id="322" r:id="rId23"/>
    <p:sldId id="323" r:id="rId24"/>
    <p:sldId id="320" r:id="rId25"/>
    <p:sldId id="324" r:id="rId26"/>
    <p:sldId id="321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8" r:id="rId37"/>
    <p:sldId id="313" r:id="rId38"/>
    <p:sldId id="335" r:id="rId39"/>
    <p:sldId id="336" r:id="rId40"/>
    <p:sldId id="33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EC"/>
    <a:srgbClr val="EF2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8"/>
    <p:restoredTop sz="94270"/>
  </p:normalViewPr>
  <p:slideViewPr>
    <p:cSldViewPr snapToGrid="0" snapToObjects="1">
      <p:cViewPr>
        <p:scale>
          <a:sx n="110" d="100"/>
          <a:sy n="110" d="100"/>
        </p:scale>
        <p:origin x="1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16AE9-5170-A140-9646-C83C977339B4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3A50E-2031-D84C-8BCF-4789C0E00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2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9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9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8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5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3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2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7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1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05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20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0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9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0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6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61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9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521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5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9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0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6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3A50E-2031-D84C-8BCF-4789C0E00A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5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8565-4837-0740-B7CD-1133D191E718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22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9553-3AEC-3A49-9ACD-7ADFACEDB82E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4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842F-0690-724F-B711-073679E87DB5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9D9EB-DB25-7148-8E91-A7BABDDF239A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2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F9234-424E-AB4A-B1A0-DB014190B08F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47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E0FB-EDB3-254B-9B26-B9538BD98561}" type="datetime1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75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78C5A-69AE-F74A-B02A-8ACBE8070675}" type="datetime1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1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0E149-D22C-1345-89DD-4A2EF2DAD42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6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2222-E4E8-3D46-97D8-D789A06C926F}" type="datetime1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5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2881-0D79-7142-820F-050E63FD3060}" type="datetime1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39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6A964-561C-6C47-A5C0-F3FC9573F371}" type="datetime1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7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55000">
              <a:schemeClr val="accent3">
                <a:alpha val="0"/>
                <a:lumMod val="0"/>
                <a:lumOff val="100000"/>
              </a:schemeClr>
            </a:gs>
            <a:gs pos="69000">
              <a:srgbClr val="00B0F0">
                <a:alpha val="7000"/>
              </a:srgbClr>
            </a:gs>
            <a:gs pos="86000">
              <a:schemeClr val="accent3">
                <a:alpha val="27000"/>
                <a:lumMod val="79000"/>
                <a:lumOff val="21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266D7-8054-8745-BEE2-F6F073CF0E97}" type="datetime1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36A82-E5BE-8249-B8F1-B4855CD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56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50" r:id="rId2"/>
    <p:sldLayoutId id="2147484351" r:id="rId3"/>
    <p:sldLayoutId id="2147484352" r:id="rId4"/>
    <p:sldLayoutId id="2147484353" r:id="rId5"/>
    <p:sldLayoutId id="2147484354" r:id="rId6"/>
    <p:sldLayoutId id="2147484355" r:id="rId7"/>
    <p:sldLayoutId id="2147484356" r:id="rId8"/>
    <p:sldLayoutId id="2147484357" r:id="rId9"/>
    <p:sldLayoutId id="2147484358" r:id="rId10"/>
    <p:sldLayoutId id="21474843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924" y="1400175"/>
            <a:ext cx="11058525" cy="23876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Stability of coupled synchronous generators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</p:spPr>
            <p:txBody>
              <a:bodyPr>
                <a:normAutofit fontScale="92500" lnSpcReduction="10000"/>
              </a:bodyPr>
              <a:lstStyle/>
              <a:p>
                <a:pPr algn="l"/>
                <a:r>
                  <a:rPr lang="en-US" dirty="0">
                    <a:solidFill>
                      <a:srgbClr val="0070C0"/>
                    </a:solidFill>
                  </a:rPr>
                  <a:t>Using phasor analysis of the electrical power that transformed from the SG to the infinite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bus: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𝑉𝐸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</m:d>
                      </m:e>
                    </m:func>
                    <m:box>
                      <m:boxPr>
                        <m:ctrlPr>
                          <a:rPr lang="is-I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boxPr>
                      <m:e>
                        <m:r>
                          <a:rPr lang="is-I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func>
                      <m:func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Substitute it in the in the general swing equation yields:</a:t>
                </a: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𝛿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342900" indent="-342900" algn="l">
                  <a:buFontTx/>
                  <a:buChar char="-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We refer this second order nonlinear dynamical system as the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Improved Swing Equation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(ISE).</a:t>
                </a: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The classical model becomes: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𝐴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𝑔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𝛿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𝛿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  <a:blipFill rotWithShape="0">
                <a:blip r:embed="rId3"/>
                <a:stretch>
                  <a:fillRect l="-686" t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D848-EC9F-B644-8323-19E8431610B4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Single </a:t>
            </a:r>
            <a:r>
              <a:rPr lang="en-US" sz="4800" b="1" dirty="0">
                <a:solidFill>
                  <a:srgbClr val="002060"/>
                </a:solidFill>
              </a:rPr>
              <a:t>SG connected to an infinite bus</a:t>
            </a:r>
            <a:r>
              <a:rPr lang="en-US" sz="4800" b="1" dirty="0" smtClean="0">
                <a:solidFill>
                  <a:srgbClr val="002060"/>
                </a:solidFill>
              </a:rPr>
              <a:t>: (ISE)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0" y="1042563"/>
                <a:ext cx="11789319" cy="5313787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In order to show the relation between the ISE model and the FOM model, we derive the ISE model from the FOM model by applying  </a:t>
                </a:r>
                <a:r>
                  <a:rPr lang="en-US" dirty="0">
                    <a:solidFill>
                      <a:srgbClr val="0070C0"/>
                    </a:solidFill>
                  </a:rPr>
                  <a:t>ideas from singular perturbation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analysis.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The FOM structure</a:t>
                </a:r>
                <a:r>
                  <a:rPr lang="en-US" dirty="0" smtClean="0">
                    <a:solidFill>
                      <a:srgbClr val="0070C0"/>
                    </a:solidFill>
                    <a:latin typeface="Cambria Math" charset="0"/>
                  </a:rPr>
                  <a:t>:</a:t>
                </a:r>
                <a:endParaRPr lang="en-US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Λ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It can be rewritten as: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>
                    <a:solidFill>
                      <a:srgbClr val="0070C0"/>
                    </a:solidFill>
                  </a:rPr>
                  <a:t>w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here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.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We regard </a:t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as the slow variables, and </a:t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as the fast variables.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We solve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 (temporary equilibrium points of the fast dynamics), which yields </a:t>
                </a: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y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bg-BG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𝑉𝑠𝑖𝑛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𝑉𝑐𝑜𝑠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bg-BG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𝑉𝑠𝑖𝑛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𝑉𝑐𝑜𝑠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0" y="1042563"/>
                <a:ext cx="11789319" cy="5313787"/>
              </a:xfrm>
              <a:blipFill rotWithShape="0">
                <a:blip r:embed="rId3"/>
                <a:stretch>
                  <a:fillRect l="-672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2C9B-6E50-2044-B814-BED118E6558C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Model reduction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0" y="1042563"/>
                <a:ext cx="11789319" cy="5313787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In order to show the relation between the ISE model and the FOM model, we derive the ISE model from the FOM model by applying  </a:t>
                </a:r>
                <a:r>
                  <a:rPr lang="en-US" dirty="0">
                    <a:solidFill>
                      <a:srgbClr val="0070C0"/>
                    </a:solidFill>
                  </a:rPr>
                  <a:t>ideas from singular perturbation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analysis.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The FOM structure</a:t>
                </a:r>
                <a:r>
                  <a:rPr lang="en-US" dirty="0" smtClean="0">
                    <a:solidFill>
                      <a:srgbClr val="0070C0"/>
                    </a:solidFill>
                    <a:latin typeface="Cambria Math" charset="0"/>
                  </a:rPr>
                  <a:t>:</a:t>
                </a:r>
                <a:endParaRPr lang="en-US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Λ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It can be rewritten as: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>
                    <a:solidFill>
                      <a:srgbClr val="0070C0"/>
                    </a:solidFill>
                  </a:rPr>
                  <a:t>w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here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.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We regard </a:t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as the slow variables, and </a:t>
                </a:r>
                <a:r>
                  <a:rPr lang="en-US" i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as the fast variables.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We solve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0070C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 (temporary equilibrium points of the fast dynamics), which yields </a:t>
                </a: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y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d>
                      <m:dPr>
                        <m:begChr m:val="["/>
                        <m:endChr m:val="]"/>
                        <m:ctrlPr>
                          <a:rPr lang="pt-BR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bg-BG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𝑉𝑐𝑜𝑠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bg-BG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𝑉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𝑠𝑖𝑛</m:t>
                                  </m:r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0" y="1042563"/>
                <a:ext cx="11789319" cy="5313787"/>
              </a:xfrm>
              <a:blipFill rotWithShape="0">
                <a:blip r:embed="rId3"/>
                <a:stretch>
                  <a:fillRect l="-672" t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2C9B-6E50-2044-B814-BED118E6558C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Model reduction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0" y="1036385"/>
                <a:ext cx="11789319" cy="5319966"/>
              </a:xfrm>
            </p:spPr>
            <p:txBody>
              <a:bodyPr>
                <a:normAutofit fontScale="85000" lnSpcReduction="10000"/>
              </a:bodyPr>
              <a:lstStyle/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Substitute it into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m:rPr>
                        <m:brk m:alnAt="7"/>
                      </m:rP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dirty="0" smtClean="0">
                    <a:solidFill>
                      <a:schemeClr val="accent4"/>
                    </a:solidFill>
                  </a:rPr>
                  <a:t>to obtain</a:t>
                </a:r>
              </a:p>
              <a:p>
                <a:pPr algn="l"/>
                <a:endParaRPr lang="en-US" i="1" dirty="0" smtClean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𝐽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𝑉</m:t>
                                    </m:r>
                                    <m:r>
                                      <a:rPr lang="en-US" b="0" i="1" dirty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𝑠𝑖𝑛</m:t>
                                    </m:r>
                                    <m:r>
                                      <a:rPr lang="en-US" b="0" i="1" dirty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The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power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absorbed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from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the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prime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mover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can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be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expressed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approximately</m:t>
                      </m:r>
                      <m: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70C0"/>
                          </a:solidFill>
                          <a:latin typeface="Cambria Math"/>
                        </a:rPr>
                        <m:t>as</m:t>
                      </m:r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chemeClr val="accent4"/>
                    </a:solidFill>
                  </a:rPr>
                  <a:t>The model becomes:</a:t>
                </a:r>
                <a:endParaRPr lang="en-US" dirty="0">
                  <a:solidFill>
                    <a:schemeClr val="accent4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𝐽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𝑉𝑠𝑖𝑛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𝛿</m:t>
                                    </m:r>
                                  </m:e>
                                </m:acc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>
                    <a:solidFill>
                      <a:srgbClr val="0070C0"/>
                    </a:solidFill>
                  </a:rPr>
                  <a:t>This model is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called </a:t>
                </a:r>
                <a:r>
                  <a:rPr lang="en-US" dirty="0">
                    <a:solidFill>
                      <a:srgbClr val="0070C0"/>
                    </a:solidFill>
                  </a:rPr>
                  <a:t>the </a:t>
                </a:r>
                <a:r>
                  <a:rPr lang="en-US" i="1" dirty="0">
                    <a:solidFill>
                      <a:srgbClr val="0070C0"/>
                    </a:solidFill>
                  </a:rPr>
                  <a:t>improved swing equation </a:t>
                </a:r>
                <a:r>
                  <a:rPr lang="en-US" dirty="0">
                    <a:solidFill>
                      <a:srgbClr val="0070C0"/>
                    </a:solidFill>
                  </a:rPr>
                  <a:t>(ISE),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Monshizadeh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 al (2016), </a:t>
                </a:r>
                <a:r>
                  <a:rPr lang="en-US" dirty="0">
                    <a:solidFill>
                      <a:srgbClr val="0070C0"/>
                    </a:solidFill>
                  </a:rPr>
                  <a:t>Zhou and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Ohsawa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(2009).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0" y="1036385"/>
                <a:ext cx="11789319" cy="5319966"/>
              </a:xfrm>
              <a:blipFill rotWithShape="1">
                <a:blip r:embed="rId3"/>
                <a:stretch>
                  <a:fillRect l="-517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1E36-7D09-EB4D-ADF1-B27CF42222FE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Model reduction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8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29" y="1679574"/>
            <a:ext cx="6946259" cy="522623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681" y="1165224"/>
            <a:ext cx="9779544" cy="587191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mbria Math" charset="0"/>
              </a:rPr>
              <a:t> 5 KW SG connected to infinite bus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variables with a hat </a:t>
            </a:r>
            <a:r>
              <a:rPr lang="en-US" dirty="0" smtClean="0">
                <a:solidFill>
                  <a:srgbClr val="0070C0"/>
                </a:solidFill>
              </a:rPr>
              <a:t>correspond </a:t>
            </a:r>
            <a:r>
              <a:rPr lang="en-US" dirty="0">
                <a:solidFill>
                  <a:srgbClr val="0070C0"/>
                </a:solidFill>
              </a:rPr>
              <a:t>to the reduced model. </a:t>
            </a:r>
            <a:endParaRPr lang="en-US" dirty="0" smtClean="0">
              <a:solidFill>
                <a:srgbClr val="0070C0"/>
              </a:solidFill>
            </a:endParaRPr>
          </a:p>
          <a:p>
            <a:pPr marL="342900" indent="-342900" algn="l">
              <a:buFontTx/>
              <a:buChar char="-"/>
            </a:pPr>
            <a:endParaRPr lang="en-US" dirty="0">
              <a:solidFill>
                <a:srgbClr val="0070C0"/>
              </a:solidFill>
              <a:latin typeface="Cambria Math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1EE5E-8EB9-AF48-A709-135EA060F516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Simulations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20614"/>
            <a:ext cx="7492729" cy="563738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681" y="1035730"/>
            <a:ext cx="9779544" cy="582227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mbria Math" charset="0"/>
              </a:rPr>
              <a:t> </a:t>
            </a:r>
            <a:r>
              <a:rPr lang="en-US" dirty="0">
                <a:latin typeface="Cambria Math" charset="0"/>
              </a:rPr>
              <a:t>1</a:t>
            </a:r>
            <a:r>
              <a:rPr lang="en-US" dirty="0" smtClean="0">
                <a:latin typeface="Cambria Math" charset="0"/>
              </a:rPr>
              <a:t> </a:t>
            </a:r>
            <a:r>
              <a:rPr lang="en-US" dirty="0">
                <a:latin typeface="Cambria Math" charset="0"/>
              </a:rPr>
              <a:t>M</a:t>
            </a:r>
            <a:r>
              <a:rPr lang="en-US" dirty="0" smtClean="0">
                <a:latin typeface="Cambria Math" charset="0"/>
              </a:rPr>
              <a:t>W SG</a:t>
            </a:r>
            <a:endParaRPr lang="en-US" dirty="0">
              <a:latin typeface="Cambria Math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F298-50A9-964E-BE5D-8E77758D38CE}" type="datetime1">
              <a:rPr lang="en-US" smtClean="0"/>
              <a:t>1/7/17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Simulations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092" y="1044493"/>
            <a:ext cx="11355933" cy="70026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The </a:t>
            </a:r>
            <a:r>
              <a:rPr lang="en-US" dirty="0">
                <a:solidFill>
                  <a:srgbClr val="0070C0"/>
                </a:solidFill>
              </a:rPr>
              <a:t>FOM is locally stable, </a:t>
            </a:r>
            <a:r>
              <a:rPr lang="en-US" dirty="0" smtClean="0">
                <a:solidFill>
                  <a:srgbClr val="0070C0"/>
                </a:solidFill>
              </a:rPr>
              <a:t>(eigenvalues </a:t>
            </a:r>
            <a:r>
              <a:rPr lang="en-US" dirty="0">
                <a:solidFill>
                  <a:srgbClr val="0070C0"/>
                </a:solidFill>
              </a:rPr>
              <a:t>of the Jacobian around the equilibrium point are </a:t>
            </a:r>
            <a:r>
              <a:rPr lang="en-US" dirty="0" smtClean="0">
                <a:solidFill>
                  <a:srgbClr val="0070C0"/>
                </a:solidFill>
              </a:rPr>
              <a:t>−</a:t>
            </a:r>
            <a:r>
              <a:rPr lang="en-US" dirty="0">
                <a:solidFill>
                  <a:srgbClr val="0070C0"/>
                </a:solidFill>
              </a:rPr>
              <a:t>11.41±376.9</a:t>
            </a:r>
            <a:r>
              <a:rPr lang="en-US" i="1" dirty="0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, −</a:t>
            </a:r>
            <a:r>
              <a:rPr lang="en-US" dirty="0" smtClean="0">
                <a:solidFill>
                  <a:srgbClr val="0070C0"/>
                </a:solidFill>
              </a:rPr>
              <a:t>508±837</a:t>
            </a:r>
            <a:r>
              <a:rPr lang="en-US" i="1" dirty="0" smtClean="0">
                <a:solidFill>
                  <a:srgbClr val="0070C0"/>
                </a:solidFill>
              </a:rPr>
              <a:t>i)</a:t>
            </a:r>
            <a:r>
              <a:rPr lang="en-US" dirty="0" smtClean="0">
                <a:solidFill>
                  <a:srgbClr val="0070C0"/>
                </a:solidFill>
              </a:rPr>
              <a:t>. </a:t>
            </a:r>
          </a:p>
          <a:p>
            <a:pPr algn="l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8C02-0716-084F-979F-46C58C3925EC}" type="datetime1">
              <a:rPr lang="en-US" smtClean="0"/>
              <a:t>1/7/17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95" y="1744754"/>
            <a:ext cx="6796087" cy="511324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1256" y="214313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Simulations</a:t>
            </a:r>
            <a:endParaRPr lang="en-US" sz="4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/>
              <p:cNvSpPr txBox="1">
                <a:spLocks/>
              </p:cNvSpPr>
              <p:nvPr/>
            </p:nvSpPr>
            <p:spPr>
              <a:xfrm>
                <a:off x="274092" y="1877976"/>
                <a:ext cx="3676403" cy="48468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Tx/>
                  <a:buChar char="-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The </a:t>
                </a:r>
                <a:r>
                  <a:rPr lang="en-US" dirty="0">
                    <a:solidFill>
                      <a:srgbClr val="0070C0"/>
                    </a:solidFill>
                  </a:rPr>
                  <a:t>ISE doesn’t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have </a:t>
                </a:r>
                <a:r>
                  <a:rPr lang="en-US" dirty="0">
                    <a:solidFill>
                      <a:srgbClr val="0070C0"/>
                    </a:solidFill>
                  </a:rPr>
                  <a:t>any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equilibrium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bg-BG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den>
                        </m:f>
                      </m:e>
                    </m:d>
                    <m:r>
                      <a:rPr lang="en-US" smtClean="0">
                        <a:latin typeface="Cambria Math" charset="0"/>
                      </a:rPr>
                      <m:t>&gt;1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2" y="1877976"/>
                <a:ext cx="3676403" cy="4846802"/>
              </a:xfrm>
              <a:prstGeom prst="rect">
                <a:avLst/>
              </a:prstGeom>
              <a:blipFill rotWithShape="0">
                <a:blip r:embed="rId4"/>
                <a:stretch>
                  <a:fillRect l="-2653" t="-1887" r="-1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95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98" y="1866564"/>
            <a:ext cx="6634187" cy="499143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680" y="1036384"/>
            <a:ext cx="11789319" cy="582161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Different region of attraction</a:t>
            </a:r>
          </a:p>
          <a:p>
            <a:pPr algn="l"/>
            <a:r>
              <a:rPr lang="en-US" dirty="0" smtClean="0"/>
              <a:t>- </a:t>
            </a:r>
            <a:r>
              <a:rPr lang="en-US" dirty="0" smtClean="0">
                <a:solidFill>
                  <a:srgbClr val="0070C0"/>
                </a:solidFill>
              </a:rPr>
              <a:t>Initial </a:t>
            </a:r>
            <a:r>
              <a:rPr lang="en-US" dirty="0">
                <a:solidFill>
                  <a:srgbClr val="0070C0"/>
                </a:solidFill>
              </a:rPr>
              <a:t>condition of this simulation is within the region of attraction of the reduced model, but outside the region of attraction of the FOM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4CA6-5227-3B4C-B3B2-BD44EE8242CE}" type="datetime1">
              <a:rPr lang="en-US" smtClean="0"/>
              <a:t>1/7/17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2681" y="220492"/>
            <a:ext cx="11555957" cy="83018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002060"/>
                </a:solidFill>
              </a:rPr>
              <a:t>Simulations</a:t>
            </a:r>
            <a:endParaRPr lang="en-U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1653" y="1400175"/>
            <a:ext cx="9495422" cy="2387600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sz="8000" b="1" i="1" dirty="0">
                <a:solidFill>
                  <a:srgbClr val="002060"/>
                </a:solidFill>
              </a:rPr>
              <a:t>Two Identical Coupled SGs  </a:t>
            </a:r>
            <a:r>
              <a:rPr lang="en-US" sz="8000" b="1" dirty="0">
                <a:solidFill>
                  <a:srgbClr val="002060"/>
                </a:solidFill>
              </a:rPr>
              <a:t>(TICSG).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95" y="3305676"/>
            <a:ext cx="8129269" cy="3729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720391" y="363955"/>
                <a:ext cx="9633284" cy="58834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 dirty="0" smtClean="0"/>
                  <a:t>TICSG Modeling: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 smtClean="0"/>
                  <a:t>Two identical SGs connected in parallel </a:t>
                </a:r>
                <a:r>
                  <a:rPr lang="en-US" dirty="0"/>
                  <a:t>through inductive </a:t>
                </a:r>
                <a:r>
                  <a:rPr lang="en-US" dirty="0" smtClean="0"/>
                  <a:t>lines, to a resistive load.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 smtClean="0"/>
                  <a:t>Each SG variables depend on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𝑑𝑞</m:t>
                        </m:r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𝑑𝑞</m:t>
                        </m:r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0" smtClean="0">
                                  <a:latin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b="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pPr marL="342900" indent="-342900" algn="l">
                  <a:buFontTx/>
                  <a:buChar char="-"/>
                </a:pPr>
                <a:endParaRPr lang="en-US" dirty="0" smtClean="0"/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1" y="363955"/>
                <a:ext cx="9633284" cy="5883442"/>
              </a:xfrm>
              <a:prstGeom prst="rect">
                <a:avLst/>
              </a:prstGeom>
              <a:blipFill rotWithShape="0">
                <a:blip r:embed="rId3"/>
                <a:stretch>
                  <a:fillRect l="-1013" t="-1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88FD-2F3B-6442-8EA3-307A8DFBDE9B}" type="datetime1">
              <a:rPr lang="en-US" smtClean="0"/>
              <a:t>1/7/17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924" y="1400175"/>
            <a:ext cx="11058525" cy="23876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002060"/>
                </a:solidFill>
              </a:rPr>
              <a:t>A warning about the use of reduced </a:t>
            </a:r>
            <a:r>
              <a:rPr lang="en-US" sz="5400" b="1" dirty="0" smtClean="0">
                <a:solidFill>
                  <a:srgbClr val="002060"/>
                </a:solidFill>
              </a:rPr>
              <a:t>models of </a:t>
            </a:r>
            <a:r>
              <a:rPr lang="en-US" sz="5400" b="1" dirty="0">
                <a:solidFill>
                  <a:srgbClr val="002060"/>
                </a:solidFill>
              </a:rPr>
              <a:t>synchronous </a:t>
            </a:r>
            <a:r>
              <a:rPr lang="en-US" sz="5400" b="1" dirty="0" smtClean="0">
                <a:solidFill>
                  <a:srgbClr val="002060"/>
                </a:solidFill>
              </a:rPr>
              <a:t>generators</a:t>
            </a:r>
            <a:endParaRPr lang="en-US" sz="5400" b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0186" y="424418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Elad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Venezian and  </a:t>
            </a:r>
            <a:r>
              <a:rPr lang="en-US" dirty="0">
                <a:solidFill>
                  <a:srgbClr val="0070C0"/>
                </a:solidFill>
              </a:rPr>
              <a:t>George </a:t>
            </a:r>
            <a:r>
              <a:rPr lang="en-US" dirty="0" smtClean="0">
                <a:solidFill>
                  <a:srgbClr val="0070C0"/>
                </a:solidFill>
              </a:rPr>
              <a:t>Weiss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School of EE, Tel Aviv University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4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720391" y="363955"/>
                <a:ext cx="9633284" cy="58834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 dirty="0"/>
                  <a:t>TICSG Modeling</a:t>
                </a:r>
                <a:r>
                  <a:rPr lang="en-US" b="1" dirty="0" smtClean="0"/>
                  <a:t>:</a:t>
                </a:r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l-G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Λ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𝒜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ℬ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ℬ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(−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𝛿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𝒜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𝛿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algn="l"/>
                <a:endParaRPr lang="en-US" i="1" dirty="0" smtClean="0"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𝑑𝑗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∈{1,2}</m:t>
                      </m:r>
                    </m:oMath>
                  </m:oMathPara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r>
                      <a:rPr lang="en-US" i="1">
                        <a:latin typeface="Cambria Math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ℬ</m:t>
                    </m:r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>
                                  <a:latin typeface="Cambria Math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𝑡𝑜𝑡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1" y="363955"/>
                <a:ext cx="9633284" cy="5883442"/>
              </a:xfrm>
              <a:prstGeom prst="rect">
                <a:avLst/>
              </a:prstGeom>
              <a:blipFill rotWithShape="0">
                <a:blip r:embed="rId2"/>
                <a:stretch>
                  <a:fillRect l="-949" t="-1969" b="-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B251-3C3A-1D4D-B386-32CE767B6906}" type="datetime1">
              <a:rPr lang="en-US" smtClean="0"/>
              <a:t>1/7/17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3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3200" b="1" dirty="0" smtClean="0"/>
                  <a:t>TICSG Modeling:</a:t>
                </a:r>
              </a:p>
              <a:p>
                <a:pPr algn="l"/>
                <a:r>
                  <a:rPr lang="en-US" sz="3200" b="1" dirty="0"/>
                  <a:t>Proposition </a:t>
                </a:r>
                <a:r>
                  <a:rPr lang="en-US" sz="3200" b="1" dirty="0" smtClean="0"/>
                  <a:t>1:</a:t>
                </a:r>
                <a:r>
                  <a:rPr lang="en-US" sz="3200" dirty="0" smtClean="0"/>
                  <a:t>The </a:t>
                </a:r>
                <a:r>
                  <a:rPr lang="en-US" sz="3200" dirty="0"/>
                  <a:t>TICSG system is forward complete, i.e. for any </a:t>
                </a:r>
                <a:r>
                  <a:rPr lang="en-US" sz="3200" dirty="0" smtClean="0"/>
                  <a:t>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3200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</m:e>
                                <m:e>
                                  <m:sSup>
                                    <m:sSupPr>
                                      <m:ctrlPr>
                                        <a:rPr lang="en-US" sz="320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3200" dirty="0" smtClean="0"/>
                  <a:t>, </a:t>
                </a:r>
                <a:r>
                  <a:rPr lang="en-US" sz="3200" dirty="0"/>
                  <a:t>the (unique) solution of the TICSG system is </a:t>
                </a:r>
                <a:r>
                  <a:rPr lang="en-US" sz="3200" dirty="0" smtClean="0"/>
                  <a:t>defined for </a:t>
                </a:r>
                <a:r>
                  <a:rPr lang="en-US" sz="3200" dirty="0"/>
                  <a:t>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𝑡</m:t>
                    </m:r>
                    <m:r>
                      <a:rPr lang="en-US" sz="32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pPr algn="l"/>
                <a:r>
                  <a:rPr lang="en-US" sz="3200" b="1" dirty="0" smtClean="0"/>
                  <a:t>The proof use the boundedness of  the energy of the system:</a:t>
                </a:r>
              </a:p>
              <a:p>
                <a:pPr algn="l"/>
                <a:r>
                  <a:rPr lang="en-US" sz="3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𝑉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bg-BG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bg-BG" sz="3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3200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sz="32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32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 smtClean="0"/>
              </a:p>
              <a:p>
                <a:pPr algn="l"/>
                <a:endParaRPr lang="en-US" sz="3200" dirty="0"/>
              </a:p>
              <a:p>
                <a:pPr algn="l"/>
                <a:r>
                  <a:rPr lang="en-US" sz="3200" b="1" dirty="0"/>
                  <a:t>Proposition </a:t>
                </a:r>
                <a:r>
                  <a:rPr lang="en-US" sz="3200" b="1" dirty="0" smtClean="0"/>
                  <a:t>2: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We work with the function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from above. </a:t>
                </a:r>
                <a:r>
                  <a:rPr lang="en-US" sz="3200" dirty="0"/>
                  <a:t>For all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 sz="3200" dirty="0" smtClean="0"/>
                  <a:t> sufficiently </a:t>
                </a:r>
                <a:r>
                  <a:rPr lang="en-US" sz="3200" dirty="0"/>
                  <a:t>large, the </a:t>
                </a:r>
                <a:r>
                  <a:rPr lang="en-US" sz="3200" dirty="0" smtClean="0"/>
                  <a:t>set </a:t>
                </a:r>
              </a:p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3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uk-UA" sz="3200" i="1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3200" b="0" i="1" smtClean="0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3200" i="1">
                            <a:latin typeface="Cambria Math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3200" dirty="0"/>
                              <m:t> 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3200" dirty="0" smtClean="0"/>
                  <a:t> is invariant </a:t>
                </a:r>
                <a:r>
                  <a:rPr lang="en-US" sz="3200" dirty="0"/>
                  <a:t>under the flow of the TICSG </a:t>
                </a:r>
                <a:r>
                  <a:rPr lang="en-US" sz="3200" dirty="0" smtClean="0"/>
                  <a:t>system.</a:t>
                </a:r>
              </a:p>
              <a:p>
                <a:pPr algn="l"/>
                <a:endParaRPr lang="en-US" sz="3200" dirty="0" smtClean="0"/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  <a:blipFill rotWithShape="0">
                <a:blip r:embed="rId2"/>
                <a:stretch>
                  <a:fillRect l="-1382" t="-2747" r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8447-4C92-2A43-9753-C697947870C6}" type="datetime1">
              <a:rPr lang="en-US" smtClean="0"/>
              <a:t>1/7/17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4118266" y="3062068"/>
            <a:ext cx="3710797" cy="346936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 dirty="0" smtClean="0"/>
                  <a:t>Sketch </a:t>
                </a:r>
                <a:r>
                  <a:rPr lang="en-US" b="1" dirty="0"/>
                  <a:t>of the proof:</a:t>
                </a:r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l-G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𝑉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)=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}∈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⁡{</m:t>
                    </m:r>
                    <m:r>
                      <a:rPr lang="en-US" i="1">
                        <a:latin typeface="Cambria Math" charset="0"/>
                      </a:rPr>
                      <m:t>𝑉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algn="l"/>
                <a:endParaRPr lang="en-US" dirty="0" smtClean="0"/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  <a:blipFill rotWithShape="0">
                <a:blip r:embed="rId2"/>
                <a:stretch>
                  <a:fillRect l="-851" t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8447-4C92-2A43-9753-C697947870C6}" type="datetime1">
              <a:rPr lang="en-US" smtClean="0"/>
              <a:t>1/7/17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22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96825" y="4917661"/>
            <a:ext cx="6490855" cy="1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763491" y="2814492"/>
            <a:ext cx="41564" cy="39069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2445705">
            <a:off x="5707183" y="3747463"/>
            <a:ext cx="1248825" cy="1412344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04649" y="3558768"/>
            <a:ext cx="2320967" cy="2355273"/>
          </a:xfrm>
          <a:prstGeom prst="ellipse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54820" y="4268311"/>
                <a:ext cx="512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820" y="4268311"/>
                <a:ext cx="51238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43324" y="3935136"/>
                <a:ext cx="471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24" y="3935136"/>
                <a:ext cx="47153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 flipH="1" flipV="1">
            <a:off x="6843097" y="398271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80010" y="5360043"/>
                <a:ext cx="924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10" y="5360043"/>
                <a:ext cx="9244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43008" y="5814669"/>
                <a:ext cx="823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08" y="5814669"/>
                <a:ext cx="82336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75257" y="4402150"/>
                <a:ext cx="818750" cy="377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&lt;0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257" y="4402150"/>
                <a:ext cx="818750" cy="3779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4187645" y="3790382"/>
            <a:ext cx="331664" cy="28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134837" y="2882208"/>
            <a:ext cx="36135" cy="45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52329" y="2988913"/>
            <a:ext cx="157397" cy="37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98328" y="3297882"/>
            <a:ext cx="331664" cy="28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410956" y="5651800"/>
            <a:ext cx="218854" cy="13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125616" y="5999335"/>
            <a:ext cx="245647" cy="14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888816" y="6214289"/>
            <a:ext cx="144208" cy="18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134837" y="6371048"/>
            <a:ext cx="36134" cy="25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770381" y="6226094"/>
            <a:ext cx="331664" cy="301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2399" y="5166539"/>
            <a:ext cx="360531" cy="9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675717" y="3059678"/>
            <a:ext cx="190239" cy="36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006491" y="3327987"/>
            <a:ext cx="276378" cy="31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250982" y="3573627"/>
            <a:ext cx="312902" cy="30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465828" y="3982711"/>
            <a:ext cx="321234" cy="26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647451" y="4572065"/>
            <a:ext cx="306251" cy="113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7692839" y="5190884"/>
            <a:ext cx="205995" cy="6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7510708" y="5513778"/>
            <a:ext cx="315227" cy="13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66870" y="6350972"/>
            <a:ext cx="55322" cy="31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206891" y="6281046"/>
            <a:ext cx="243011" cy="366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101187" y="5487254"/>
            <a:ext cx="339309" cy="21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3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/>
              <p:cNvSpPr txBox="1">
                <a:spLocks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b="1" dirty="0" smtClean="0"/>
                  <a:t>TICSG Modeling:</a:t>
                </a:r>
                <a:endParaRPr lang="en-US" dirty="0" smtClean="0"/>
              </a:p>
              <a:p>
                <a:pPr marL="342900" indent="-342900" algn="l">
                  <a:buFontTx/>
                  <a:buChar char="-"/>
                </a:pPr>
                <a:r>
                  <a:rPr lang="en-US" sz="3200" dirty="0" smtClean="0"/>
                  <a:t>Consider </a:t>
                </a:r>
                <a:r>
                  <a:rPr lang="en-US" sz="3200" dirty="0"/>
                  <a:t>the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latin typeface="Cambria Math" charset="0"/>
                      </a:rPr>
                      <m:t>δ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/>
                  <a:t>modulo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2</m:t>
                    </m:r>
                    <m:r>
                      <a:rPr lang="en-US" sz="3200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3200" dirty="0" smtClean="0"/>
                  <a:t>, </a:t>
                </a:r>
                <a:r>
                  <a:rPr lang="en-US" sz="3200" dirty="0"/>
                  <a:t>so that the seventh coordinate of the state is no longer in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dirty="0" smtClean="0"/>
                  <a:t>but </a:t>
                </a:r>
                <a:r>
                  <a:rPr lang="en-US" sz="3200" dirty="0"/>
                  <a:t>instead in the unit circle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sz="3200" dirty="0" smtClean="0"/>
                  <a:t> New state space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en-US" sz="3200" dirty="0" smtClean="0"/>
                  <a:t>, with the natural mapping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sz="3200" dirty="0" smtClean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3200" dirty="0" smtClean="0"/>
                  <a:t>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pPr marL="342900" indent="-342900" algn="l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p>
                    </m:sSubSup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sSup>
                      <m:sSupPr>
                        <m:ctrlPr>
                          <a:rPr lang="en-US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 is </a:t>
                </a:r>
                <a:r>
                  <a:rPr lang="en-US" sz="3200" dirty="0"/>
                  <a:t>a compact invariant set for the TICSG system in the state space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en-US" sz="3200" dirty="0" smtClean="0"/>
                  <a:t>.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3" y="363955"/>
                <a:ext cx="11471609" cy="5992395"/>
              </a:xfrm>
              <a:prstGeom prst="rect">
                <a:avLst/>
              </a:prstGeom>
              <a:blipFill rotWithShape="0">
                <a:blip r:embed="rId2"/>
                <a:stretch>
                  <a:fillRect l="-1435" t="-1424" r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8447-4C92-2A43-9753-C697947870C6}" type="datetime1">
              <a:rPr lang="en-US" smtClean="0"/>
              <a:t>1/7/17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b="1" dirty="0" smtClean="0"/>
                  <a:t>The equilibrium points of the TICSG model:</a:t>
                </a:r>
              </a:p>
              <a:p>
                <a:pPr algn="l"/>
                <a:endParaRPr lang="en-US" i="1" dirty="0">
                  <a:latin typeface="Cambria Math" charset="0"/>
                </a:endParaRPr>
              </a:p>
              <a:p>
                <a:pPr algn="l"/>
                <a:r>
                  <a:rPr lang="en-US" dirty="0" smtClean="0">
                    <a:latin typeface="Cambria Math" charset="0"/>
                  </a:rPr>
                  <a:t>The </a:t>
                </a:r>
                <a:r>
                  <a:rPr lang="en-US" i="1" dirty="0" smtClean="0">
                    <a:latin typeface="Cambria Math" charset="0"/>
                  </a:rPr>
                  <a:t>synchronization subspace    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7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r>
                  <a:rPr lang="en-US" dirty="0" smtClean="0">
                    <a:latin typeface="Cambria Math" charset="0"/>
                  </a:rPr>
                  <a:t>The </a:t>
                </a:r>
                <a:r>
                  <a:rPr lang="en-US" i="1" dirty="0" smtClean="0">
                    <a:latin typeface="Cambria Math" charset="0"/>
                  </a:rPr>
                  <a:t>anti-synchronization </a:t>
                </a:r>
                <a:r>
                  <a:rPr lang="en-US" i="1" dirty="0">
                    <a:latin typeface="Cambria Math" charset="0"/>
                  </a:rPr>
                  <a:t>subspace    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ℰ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uk-UA" i="1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7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:r>
                  <a:rPr lang="en-US" dirty="0"/>
                  <a:t>The </a:t>
                </a:r>
                <a:r>
                  <a:rPr lang="en-US" i="1" dirty="0">
                    <a:latin typeface="Cambria Math" charset="0"/>
                  </a:rPr>
                  <a:t>synchronization  manifold</a:t>
                </a:r>
                <a:endParaRPr lang="en-US" dirty="0" smtClean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ℰ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b="1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pPr algn="l"/>
                <a:endParaRPr lang="en-US" b="1" dirty="0" smtClean="0"/>
              </a:p>
              <a:p>
                <a:pPr algn="l"/>
                <a:r>
                  <a:rPr lang="en-US" dirty="0"/>
                  <a:t>The </a:t>
                </a:r>
                <a:r>
                  <a:rPr lang="en-US" i="1" dirty="0" smtClean="0">
                    <a:latin typeface="Cambria Math" charset="0"/>
                  </a:rPr>
                  <a:t>anti-synchronization  </a:t>
                </a:r>
                <a:r>
                  <a:rPr lang="en-US" i="1" dirty="0">
                    <a:latin typeface="Cambria Math" charset="0"/>
                  </a:rPr>
                  <a:t>manifold </a:t>
                </a: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ℰ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dirty="0"/>
                  <a:t>’ </a:t>
                </a:r>
                <a:r>
                  <a:rPr lang="en-US" dirty="0" smtClean="0"/>
                  <a:t>=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b="1" dirty="0" smtClean="0"/>
                  <a:t> 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  <a:blipFill rotWithShape="0">
                <a:blip r:embed="rId3"/>
                <a:stretch>
                  <a:fillRect l="-921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51CD-BE0D-1446-A9D2-93BC1FBAC37A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12054568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3200" b="1" dirty="0" smtClean="0"/>
                  <a:t>The equilibrium points of the TICSG model:</a:t>
                </a:r>
              </a:p>
              <a:p>
                <a:pPr algn="l"/>
                <a:endParaRPr lang="en-US" sz="3200" dirty="0"/>
              </a:p>
              <a:p>
                <a:pPr algn="l"/>
                <a:r>
                  <a:rPr lang="en-US" sz="3200" b="1" dirty="0" smtClean="0"/>
                  <a:t>Proposition 3: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Any equilibrium point for the TICSG system in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𝒳</m:t>
                    </m:r>
                  </m:oMath>
                </a14:m>
                <a:r>
                  <a:rPr lang="en-US" sz="3200" dirty="0"/>
                  <a:t> is either </a:t>
                </a:r>
                <a:r>
                  <a:rPr lang="en-US" sz="3200" dirty="0" smtClean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ℰ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3200" dirty="0" smtClean="0"/>
                  <a:t> or </a:t>
                </a:r>
                <a:r>
                  <a:rPr lang="en-US" sz="32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ℰ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</m:sSub>
                  </m:oMath>
                </a14:m>
                <a:r>
                  <a:rPr lang="en-US" sz="3200" dirty="0" smtClean="0"/>
                  <a:t>’ .</a:t>
                </a:r>
              </a:p>
              <a:p>
                <a:pPr algn="l"/>
                <a:endParaRPr lang="en-US" sz="3200" dirty="0" smtClean="0"/>
              </a:p>
              <a:p>
                <a:pPr algn="l"/>
                <a:r>
                  <a:rPr lang="en-US" sz="3200" b="1" dirty="0" smtClean="0"/>
                  <a:t>Proposition 4:</a:t>
                </a:r>
                <a:r>
                  <a:rPr lang="en-US" sz="3200" dirty="0" smtClean="0"/>
                  <a:t> The </a:t>
                </a:r>
                <a:r>
                  <a:rPr lang="en-US" sz="3200" dirty="0"/>
                  <a:t>TICSG system has at least one equilibrium point on </a:t>
                </a:r>
                <a:r>
                  <a:rPr lang="en-US" sz="3200" dirty="0" smtClean="0"/>
                  <a:t>synchronization </a:t>
                </a:r>
                <a:r>
                  <a:rPr lang="en-US" sz="3200" dirty="0"/>
                  <a:t>subspace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</m:oMath>
                </a14:m>
                <a:r>
                  <a:rPr lang="en-US" sz="3200" dirty="0" smtClean="0"/>
                  <a:t>.</a:t>
                </a:r>
              </a:p>
              <a:p>
                <a:pPr algn="l"/>
                <a:endParaRPr lang="en-US" sz="3200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12054568" cy="6643687"/>
              </a:xfrm>
              <a:blipFill rotWithShape="0">
                <a:blip r:embed="rId3"/>
                <a:stretch>
                  <a:fillRect l="-1264" t="-1927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751CD-BE0D-1446-A9D2-93BC1FBAC37A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 stability of the TICSG system:</a:t>
                </a:r>
              </a:p>
              <a:p>
                <a:pPr algn="l"/>
                <a:endParaRPr lang="en-US" sz="2800" i="1" dirty="0">
                  <a:latin typeface="Cambria Math" charset="0"/>
                </a:endParaRPr>
              </a:p>
              <a:p>
                <a:pPr algn="l"/>
                <a:r>
                  <a:rPr lang="en-US" sz="2800" dirty="0" smtClean="0">
                    <a:latin typeface="Cambria Math" charset="0"/>
                  </a:rPr>
                  <a:t>The TICSG system:</a:t>
                </a:r>
                <a:endParaRPr lang="en-US" sz="2800" i="1" dirty="0" smtClean="0"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pt-BR" sz="2800" i="1" dirty="0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sz="2800" i="1" dirty="0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800" i="1" dirty="0" smtClean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dirty="0" smtClean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800" i="1" dirty="0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 dirty="0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800" b="0" i="1" dirty="0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𝛿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𝛿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algn="l"/>
                <a:r>
                  <a:rPr lang="en-US" sz="2800" dirty="0" smtClean="0"/>
                  <a:t>It can be rewritten as: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𝑒</m:t>
                          </m:r>
                        </m:e>
                      </m:acc>
                      <m:r>
                        <a:rPr lang="en-US" sz="2800" b="0" i="1" dirty="0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b="0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charset="0"/>
                        </a:rPr>
                        <m:t>,      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i="1" dirty="0">
                          <a:latin typeface="Cambria Math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charset="0"/>
                            </a:rPr>
                            <m:t>𝑒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 algn="l"/>
                <a:r>
                  <a:rPr lang="en-US" sz="2800" b="0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 </m:t>
                    </m:r>
                    <m:r>
                      <a:rPr lang="en-US" sz="2800" i="1" dirty="0">
                        <a:latin typeface="Cambria Math" charset="0"/>
                      </a:rPr>
                      <m:t>𝑒</m:t>
                    </m:r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800" b="0" i="1" dirty="0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800" b="0" i="1" dirty="0" smtClean="0">
                                  <a:latin typeface="Cambria Math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𝑥</m:t>
                    </m:r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/>
              </a:p>
              <a:p>
                <a:pPr algn="l"/>
                <a:r>
                  <a:rPr lang="en-US" sz="2800" dirty="0" smtClean="0"/>
                  <a:t> </a:t>
                </a:r>
              </a:p>
              <a:p>
                <a:pPr algn="l"/>
                <a:endParaRPr lang="en-US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  <a:blipFill rotWithShape="0">
                <a:blip r:embed="rId3"/>
                <a:stretch>
                  <a:fillRect l="-1229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4" y="214313"/>
                <a:ext cx="12250511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b="1" dirty="0" smtClean="0"/>
                  <a:t>The stability of the TICSG system:</a:t>
                </a:r>
              </a:p>
              <a:p>
                <a:pPr algn="l"/>
                <a:endParaRPr lang="en-US" i="1" dirty="0"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Λ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𝑒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Λ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uk-UA" sz="20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𝑐𝑜𝑠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𝛿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bg-BG" sz="200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000" i="0">
                                      <a:latin typeface="Cambria Math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pPr algn="l"/>
                <a:endParaRPr lang="en-US" sz="2000" dirty="0" smtClean="0"/>
              </a:p>
              <a:p>
                <a:pPr algn="l"/>
                <a:r>
                  <a:rPr lang="en-US" sz="2000" dirty="0" smtClean="0"/>
                  <a:t> 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𝛿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𝑐𝑜𝑠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bg-BG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𝐿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4" y="214313"/>
                <a:ext cx="12250511" cy="6643687"/>
              </a:xfrm>
              <a:blipFill rotWithShape="0">
                <a:blip r:embed="rId3"/>
                <a:stretch>
                  <a:fillRect l="-746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 stability of the TICSG system:</a:t>
                </a:r>
              </a:p>
              <a:p>
                <a:pPr algn="l"/>
                <a:endParaRPr lang="en-US" sz="2800" i="1" dirty="0">
                  <a:latin typeface="Cambria Math" charset="0"/>
                </a:endParaRPr>
              </a:p>
              <a:p>
                <a:pPr algn="l"/>
                <a:r>
                  <a:rPr lang="en-US" sz="2800" dirty="0" smtClean="0"/>
                  <a:t>The </a:t>
                </a:r>
                <a:r>
                  <a:rPr lang="en-US" sz="2800" dirty="0"/>
                  <a:t>synchronization subspace </a:t>
                </a:r>
                <a:r>
                  <a:rPr lang="en-US" sz="2800" dirty="0" smtClean="0"/>
                  <a:t>becomes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sz="28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28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r>
                          <a:rPr lang="en-US" sz="2800" i="1">
                            <a:latin typeface="Cambria Math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sz="2800" dirty="0" smtClean="0"/>
                  <a:t>.</a:t>
                </a:r>
              </a:p>
              <a:p>
                <a:pPr algn="l"/>
                <a:endParaRPr lang="en-US" sz="2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dirty="0"/>
                  <a:t>, which shows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 smtClean="0"/>
                  <a:t>invariant.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  <a:blipFill rotWithShape="0">
                <a:blip r:embed="rId3"/>
                <a:stretch>
                  <a:fillRect l="-1229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 stability of the TICSG system:</a:t>
                </a:r>
              </a:p>
              <a:p>
                <a:pPr algn="l"/>
                <a:endParaRPr lang="en-US" sz="2800" i="1" dirty="0">
                  <a:latin typeface="Cambria Math" charset="0"/>
                </a:endParaRPr>
              </a:p>
              <a:p>
                <a:pPr algn="l"/>
                <a:r>
                  <a:rPr lang="en-US" sz="2800" b="1" dirty="0"/>
                  <a:t>Proposition </a:t>
                </a:r>
                <a:r>
                  <a:rPr lang="en-US" sz="2800" b="1" dirty="0" smtClean="0"/>
                  <a:t>5:</a:t>
                </a:r>
                <a:r>
                  <a:rPr lang="en-US" sz="2800" dirty="0"/>
                  <a:t> The </a:t>
                </a:r>
                <a:r>
                  <a:rPr lang="en-US" sz="2800" dirty="0" smtClean="0"/>
                  <a:t>system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i="1" dirty="0"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 smtClean="0"/>
                  <a:t> with </a:t>
                </a:r>
                <a:r>
                  <a:rPr lang="en-US" sz="2800" dirty="0"/>
                  <a:t>state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dirty="0"/>
                  <a:t>, is globally exponentially stable if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16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s-I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800" b="0" i="1" dirty="0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b="0" i="1" dirty="0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dirty="0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8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.</a:t>
                </a:r>
              </a:p>
              <a:p>
                <a:pPr algn="l"/>
                <a:endParaRPr lang="en-US" sz="2800" dirty="0"/>
              </a:p>
              <a:p>
                <a:pPr algn="l"/>
                <a:r>
                  <a:rPr lang="en-US" sz="2800" b="1" dirty="0"/>
                  <a:t>The proof use the </a:t>
                </a:r>
                <a:r>
                  <a:rPr lang="en-US" sz="2800" b="1" dirty="0" err="1" smtClean="0"/>
                  <a:t>Lyapunov</a:t>
                </a:r>
                <a:r>
                  <a:rPr lang="en-US" sz="2800" b="1" dirty="0" smtClean="0"/>
                  <a:t> function:</a:t>
                </a:r>
                <a:endParaRPr lang="en-US" sz="2800" b="1" dirty="0"/>
              </a:p>
              <a:p>
                <a:pPr algn="l"/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𝑉</m:t>
                    </m:r>
                    <m:r>
                      <a:rPr lang="en-US" sz="2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dirty="0" smtClean="0">
                        <a:latin typeface="Cambria Math" charset="0"/>
                      </a:rPr>
                      <m:t>Λ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 smtClean="0"/>
                  <a:t>   where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𝑒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pPr algn="l"/>
                <a:endParaRPr lang="en-US" sz="2800" dirty="0"/>
              </a:p>
              <a:p>
                <a:pPr algn="l"/>
                <a:r>
                  <a:rPr lang="en-US" sz="2800" dirty="0" smtClean="0"/>
                  <a:t>- It shows that the </a:t>
                </a:r>
                <a:r>
                  <a:rPr lang="en-US" sz="2800" dirty="0"/>
                  <a:t>TICSG system has exactly one equilibrium point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algn="l"/>
                <a:endParaRPr lang="en-US" sz="2800" dirty="0"/>
              </a:p>
              <a:p>
                <a:pPr algn="l"/>
                <a:endParaRPr lang="en-US" sz="2800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  <a:blipFill rotWithShape="0">
                <a:blip r:embed="rId3"/>
                <a:stretch>
                  <a:fillRect l="-1229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700" y="838033"/>
            <a:ext cx="11338259" cy="5883442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3200" dirty="0" smtClean="0">
                <a:solidFill>
                  <a:srgbClr val="0070C0"/>
                </a:solidFill>
              </a:rPr>
              <a:t>Approximately 150 years of electricity grid.</a:t>
            </a:r>
          </a:p>
          <a:p>
            <a:pPr marL="342900" indent="-342900" algn="l">
              <a:buFontTx/>
              <a:buChar char="-"/>
            </a:pPr>
            <a:r>
              <a:rPr lang="en-US" sz="3200" dirty="0" smtClean="0">
                <a:solidFill>
                  <a:srgbClr val="0070C0"/>
                </a:solidFill>
              </a:rPr>
              <a:t>The electricity grid is more and </a:t>
            </a:r>
            <a:r>
              <a:rPr lang="en-US" sz="3200" dirty="0">
                <a:solidFill>
                  <a:srgbClr val="0070C0"/>
                </a:solidFill>
              </a:rPr>
              <a:t>more dependent on </a:t>
            </a:r>
            <a:r>
              <a:rPr lang="en-US" sz="3200" dirty="0" smtClean="0">
                <a:solidFill>
                  <a:srgbClr val="0070C0"/>
                </a:solidFill>
              </a:rPr>
              <a:t>inverters.</a:t>
            </a:r>
          </a:p>
          <a:p>
            <a:pPr marL="342900" indent="-342900" algn="l">
              <a:buFontTx/>
              <a:buChar char="-"/>
            </a:pPr>
            <a:r>
              <a:rPr lang="en-US" sz="3200" dirty="0" smtClean="0">
                <a:solidFill>
                  <a:srgbClr val="0070C0"/>
                </a:solidFill>
              </a:rPr>
              <a:t>The main power source of the electricity gird is the </a:t>
            </a:r>
            <a:r>
              <a:rPr lang="en-US" sz="3200" i="1" dirty="0" smtClean="0">
                <a:solidFill>
                  <a:srgbClr val="0070C0"/>
                </a:solidFill>
              </a:rPr>
              <a:t>Synchronous Generator </a:t>
            </a:r>
            <a:r>
              <a:rPr lang="en-US" sz="3200" dirty="0" smtClean="0">
                <a:solidFill>
                  <a:srgbClr val="0070C0"/>
                </a:solidFill>
              </a:rPr>
              <a:t>(SG).</a:t>
            </a:r>
          </a:p>
          <a:p>
            <a:pPr marL="342900" indent="-342900" algn="l">
              <a:buFontTx/>
              <a:buChar char="-"/>
            </a:pPr>
            <a:r>
              <a:rPr lang="en-US" sz="3200" dirty="0">
                <a:solidFill>
                  <a:srgbClr val="0070C0"/>
                </a:solidFill>
              </a:rPr>
              <a:t>The </a:t>
            </a:r>
            <a:r>
              <a:rPr lang="en-US" sz="3200" i="1" dirty="0" smtClean="0">
                <a:solidFill>
                  <a:srgbClr val="0070C0"/>
                </a:solidFill>
              </a:rPr>
              <a:t>stability </a:t>
            </a:r>
            <a:r>
              <a:rPr lang="en-US" sz="3200" dirty="0" smtClean="0">
                <a:solidFill>
                  <a:srgbClr val="0070C0"/>
                </a:solidFill>
              </a:rPr>
              <a:t>concept (in particular, frequency and voltage).</a:t>
            </a:r>
          </a:p>
          <a:p>
            <a:pPr marL="342900" indent="-342900" algn="l">
              <a:buFontTx/>
              <a:buChar char="-"/>
            </a:pPr>
            <a:r>
              <a:rPr lang="en-US" sz="3200" dirty="0" smtClean="0">
                <a:solidFill>
                  <a:srgbClr val="0070C0"/>
                </a:solidFill>
              </a:rPr>
              <a:t>We discuss a single generator connected to an infinite bus. The question is its stability and the region of attraction of the stable equilibrium point. </a:t>
            </a:r>
          </a:p>
          <a:p>
            <a:pPr marL="342900" indent="-342900" algn="l">
              <a:buFontTx/>
              <a:buChar char="-"/>
            </a:pPr>
            <a:r>
              <a:rPr lang="en-US" sz="3200" dirty="0" smtClean="0">
                <a:solidFill>
                  <a:srgbClr val="0070C0"/>
                </a:solidFill>
              </a:rPr>
              <a:t>Reduced model called </a:t>
            </a:r>
            <a:r>
              <a:rPr lang="en-US" sz="3200" i="1" dirty="0" smtClean="0">
                <a:solidFill>
                  <a:srgbClr val="FF0000"/>
                </a:solidFill>
              </a:rPr>
              <a:t>improved swing equation </a:t>
            </a:r>
            <a:r>
              <a:rPr lang="en-US" sz="3200" dirty="0" smtClean="0">
                <a:solidFill>
                  <a:srgbClr val="0070C0"/>
                </a:solidFill>
              </a:rPr>
              <a:t>has been proposed by Zhou and </a:t>
            </a:r>
            <a:r>
              <a:rPr lang="en-US" sz="3200" dirty="0" err="1" smtClean="0">
                <a:solidFill>
                  <a:srgbClr val="0070C0"/>
                </a:solidFill>
              </a:rPr>
              <a:t>Ohsawa</a:t>
            </a:r>
            <a:r>
              <a:rPr lang="en-US" sz="3200" dirty="0" smtClean="0">
                <a:solidFill>
                  <a:srgbClr val="0070C0"/>
                </a:solidFill>
              </a:rPr>
              <a:t> (2009) </a:t>
            </a:r>
            <a:r>
              <a:rPr lang="en-US" sz="3200" dirty="0" err="1" smtClean="0">
                <a:solidFill>
                  <a:srgbClr val="0070C0"/>
                </a:solidFill>
              </a:rPr>
              <a:t>Monshizadeh</a:t>
            </a:r>
            <a:r>
              <a:rPr lang="en-US" sz="3200" dirty="0" smtClean="0">
                <a:solidFill>
                  <a:srgbClr val="0070C0"/>
                </a:solidFill>
              </a:rPr>
              <a:t> et al (2016). We investigate its usefulness for stability analysis.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02EF-1A8B-7A40-ACBE-7F54DFEB5DA8}" type="datetime1">
              <a:rPr lang="en-US" smtClean="0"/>
              <a:t>1/7/17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2700" y="7853"/>
            <a:ext cx="5698958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Introduction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9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 stability of the TICSG system:</a:t>
                </a:r>
              </a:p>
              <a:p>
                <a:pPr algn="l"/>
                <a:endParaRPr lang="en-US" sz="2800" i="1" dirty="0">
                  <a:latin typeface="Cambria Math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𝑒</m:t>
                    </m:r>
                    <m:r>
                      <a:rPr lang="en-US" sz="2800" b="0" i="1" dirty="0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𝑥</m:t>
                    </m:r>
                    <m:r>
                      <a:rPr lang="en-US" sz="2800" i="1" dirty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endParaRPr lang="en-US" sz="2800" dirty="0" smtClean="0">
                  <a:ea typeface="Cambria Math" charset="0"/>
                  <a:cs typeface="Cambria Math" charset="0"/>
                </a:endParaRPr>
              </a:p>
              <a:p>
                <a:pPr algn="l"/>
                <a:endParaRPr lang="en-US" sz="2800" dirty="0"/>
              </a:p>
              <a:p>
                <a:pPr algn="l"/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sz="2800" dirty="0" smtClean="0"/>
                  <a:t>- invariant </a:t>
                </a:r>
                <a:r>
                  <a:rPr lang="en-US" sz="2800" dirty="0"/>
                  <a:t>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𝒦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5" y="214313"/>
                <a:ext cx="9925050" cy="6643687"/>
              </a:xfrm>
              <a:blipFill rotWithShape="0">
                <a:blip r:embed="rId3"/>
                <a:stretch>
                  <a:fillRect l="-1229" t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30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 rot="18003198">
            <a:off x="5508722" y="2921469"/>
            <a:ext cx="2489200" cy="3469361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87815" y="5171661"/>
            <a:ext cx="6490855" cy="138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954481" y="3068492"/>
            <a:ext cx="41564" cy="39069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065444" y="5216935"/>
                <a:ext cx="535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444" y="5216935"/>
                <a:ext cx="53559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426860" y="3631495"/>
                <a:ext cx="446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860" y="3631495"/>
                <a:ext cx="44698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5470264" y="5171661"/>
            <a:ext cx="2899185" cy="69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776259" y="2710136"/>
                <a:ext cx="356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59" y="2710136"/>
                <a:ext cx="35644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549423" y="500085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423" y="5000850"/>
                <a:ext cx="36798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Properties of systems: </a:t>
                </a:r>
                <a:r>
                  <a:rPr lang="en-US" sz="2800" dirty="0" smtClean="0"/>
                  <a:t>(introduced by V</a:t>
                </a:r>
                <a:r>
                  <a:rPr lang="en-US" sz="2800" dirty="0"/>
                  <a:t>. </a:t>
                </a:r>
                <a:r>
                  <a:rPr lang="en-US" sz="2800" dirty="0" err="1"/>
                  <a:t>Andrieu</a:t>
                </a:r>
                <a:r>
                  <a:rPr lang="en-US" sz="2800" dirty="0"/>
                  <a:t>, B. </a:t>
                </a:r>
                <a:r>
                  <a:rPr lang="en-US" sz="2800" dirty="0" err="1"/>
                  <a:t>Jayawardhana</a:t>
                </a:r>
                <a:r>
                  <a:rPr lang="en-US" sz="2800" dirty="0"/>
                  <a:t> and L. </a:t>
                </a:r>
                <a:r>
                  <a:rPr lang="en-US" sz="2800" dirty="0" err="1" smtClean="0"/>
                  <a:t>Praly</a:t>
                </a:r>
                <a:r>
                  <a:rPr lang="en-US" sz="2800" dirty="0" smtClean="0"/>
                  <a:t>)</a:t>
                </a:r>
              </a:p>
              <a:p>
                <a:pPr algn="l"/>
                <a:endParaRPr lang="en-US" sz="2800" b="1" dirty="0"/>
              </a:p>
              <a:p>
                <a:pPr algn="l"/>
                <a:r>
                  <a:rPr lang="en-US" sz="2800" b="1" dirty="0" smtClean="0"/>
                  <a:t>TULES-NL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(transversal uniform local exponential stability 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sz="2800" dirty="0"/>
                  <a:t> ) There exist positive numbers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such that for </a:t>
                </a:r>
                <a:r>
                  <a:rPr lang="en-US" sz="2800" dirty="0" smtClean="0"/>
                  <a:t>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∈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|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|≤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𝑡</m:t>
                    </m:r>
                    <m:r>
                      <a:rPr lang="en-US" sz="2800" i="1" dirty="0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sz="2800" dirty="0"/>
                  <a:t>, the solution satisfies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charset="0"/>
                          </a:rPr>
                          <m:t>e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𝑘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−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𝜆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 smtClean="0"/>
                  <a:t>.</a:t>
                </a:r>
              </a:p>
              <a:p>
                <a:pPr algn="l"/>
                <a:endParaRPr lang="en-US" sz="2800" dirty="0"/>
              </a:p>
              <a:p>
                <a:pPr algn="l"/>
                <a:r>
                  <a:rPr lang="en-US" sz="2800" b="1" dirty="0" smtClean="0"/>
                  <a:t>UES-TL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(uniform exponential stability for the transversally linear </a:t>
                </a:r>
                <a:r>
                  <a:rPr lang="en-US" sz="2800" dirty="0" smtClean="0"/>
                  <a:t>system 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sz="2800" dirty="0"/>
                  <a:t> ) There exist positive real </a:t>
                </a:r>
                <a:r>
                  <a:rPr lang="en-US" sz="2800" dirty="0" smtClean="0"/>
                  <a:t>numbers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</m:ac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 such that any solution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charset="0"/>
                          </a:rPr>
                          <m:t>e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 smtClean="0"/>
                  <a:t> of </a:t>
                </a:r>
                <a:r>
                  <a:rPr lang="en-US" sz="2800" dirty="0"/>
                  <a:t>the transversally linear system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dirty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</m:acc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800" b="0" i="1" dirty="0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</m:den>
                    </m:f>
                    <m:r>
                      <a:rPr lang="en-US" sz="2800" b="0" i="1" dirty="0" smtClean="0">
                        <a:latin typeface="Cambria Math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latin typeface="Cambria Math" charset="0"/>
                      </a:rPr>
                      <m:t>)</m:t>
                    </m:r>
                    <m:acc>
                      <m:accPr>
                        <m:chr m:val="̃"/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b="0" i="1" dirty="0">
                            <a:latin typeface="Cambria Math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2800" dirty="0" smtClean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charset="0"/>
                      </a:rPr>
                      <m:t>𝐺</m:t>
                    </m:r>
                    <m:r>
                      <a:rPr lang="en-US" sz="2800" b="0" i="1" dirty="0" smtClean="0">
                        <a:latin typeface="Cambria Math" charset="0"/>
                      </a:rPr>
                      <m:t>(0,</m:t>
                    </m:r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satisfies, for </a:t>
                </a:r>
                <a:r>
                  <a:rPr lang="en-US" sz="2800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2800" dirty="0" smtClean="0"/>
                  <a:t> and 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𝑡</m:t>
                    </m:r>
                    <m:r>
                      <a:rPr lang="en-US" sz="2800" i="1" dirty="0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  <m:d>
                          <m:d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i="1" dirty="0">
                        <a:latin typeface="Cambria Math" charset="0"/>
                      </a:rPr>
                      <m:t>≤</m:t>
                    </m:r>
                    <m:r>
                      <a:rPr lang="en-US" sz="2800" i="1" dirty="0">
                        <a:latin typeface="Cambria Math" charset="0"/>
                      </a:rPr>
                      <m:t>𝑘</m:t>
                    </m:r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𝜆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  <a:endParaRPr lang="en-US" sz="2800" dirty="0" smtClean="0"/>
              </a:p>
              <a:p>
                <a:pPr algn="l"/>
                <a:endParaRPr lang="en-US" sz="2800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  <a:blipFill rotWithShape="0">
                <a:blip r:embed="rId3"/>
                <a:stretch>
                  <a:fillRect l="-1021" t="-1468" r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Theorem 1</a:t>
                </a:r>
                <a:r>
                  <a:rPr lang="en-US" sz="2800" dirty="0" smtClean="0"/>
                  <a:t>: </a:t>
                </a:r>
                <a:r>
                  <a:rPr lang="en-US" sz="2800" dirty="0"/>
                  <a:t>Suppose that the </a:t>
                </a:r>
                <a:r>
                  <a:rPr lang="en-US" sz="2800" dirty="0" smtClean="0"/>
                  <a:t>system </a:t>
                </a:r>
                <a:r>
                  <a:rPr lang="en-US" sz="2800" dirty="0"/>
                  <a:t>satisfies the following conditions: </a:t>
                </a:r>
                <a:endParaRPr lang="en-US" sz="2800" dirty="0" smtClean="0"/>
              </a:p>
              <a:p>
                <a:pPr algn="l"/>
                <a:r>
                  <a:rPr lang="en-US" sz="2800" dirty="0" smtClean="0"/>
                  <a:t>	1</a:t>
                </a:r>
                <a:r>
                  <a:rPr lang="en-US" sz="2800" dirty="0"/>
                  <a:t>. There exist a positive real number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800" dirty="0"/>
                  <a:t>, such that: </a:t>
                </a:r>
                <a:endParaRPr lang="en-US" sz="2800" dirty="0" smtClean="0"/>
              </a:p>
              <a:p>
                <a:pPr algn="l"/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800" i="1" dirty="0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800" b="0" i="1" dirty="0" smtClean="0">
                            <a:latin typeface="Cambria Math" charset="0"/>
                          </a:rPr>
                          <m:t>(0,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       ,</a:t>
                </a:r>
                <a:r>
                  <a:rPr lang="en-US" sz="28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2800" dirty="0" smtClean="0"/>
                  <a:t>.</a:t>
                </a:r>
              </a:p>
              <a:p>
                <a:pPr algn="l"/>
                <a:r>
                  <a:rPr lang="en-US" sz="2800" dirty="0"/>
                  <a:t>	</a:t>
                </a:r>
                <a:r>
                  <a:rPr lang="en-US" sz="2800" dirty="0" smtClean="0"/>
                  <a:t>2</a:t>
                </a:r>
                <a:r>
                  <a:rPr lang="en-US" sz="2800" dirty="0"/>
                  <a:t>. There exists 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𝑄</m:t>
                    </m:r>
                    <m:r>
                      <a:rPr lang="en-US" sz="28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/>
                  <a:t>such that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800" dirty="0" smtClean="0"/>
                  <a:t> : 	given </a:t>
                </a:r>
                <a:r>
                  <a:rPr lang="en-US" sz="2800" dirty="0"/>
                  <a:t>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0" dirty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dirty="0" smtClean="0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𝑇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→0</m:t>
                            </m:r>
                          </m:lim>
                        </m:limLow>
                        <m:r>
                          <a:rPr lang="en-US" sz="2800" b="0" i="1" dirty="0" smtClean="0">
                            <a:latin typeface="Cambria Math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trlPr>
                              <a:rPr lang="is-IS" sz="2800" b="0" i="1" dirty="0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dirty="0" smtClean="0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charset="0"/>
                              </a:rPr>
                              <m:t>Φ</m:t>
                            </m:r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dirty="0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 dirty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2800" i="1" dirty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i="1" dirty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800" i="1" dirty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sz="2800" b="0" i="1" dirty="0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𝑄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dirty="0" smtClean="0">
                            <a:latin typeface="Cambria Math" charset="0"/>
                          </a:rPr>
                          <m:t>𝑑𝑠</m:t>
                        </m:r>
                      </m:e>
                    </m:func>
                    <m:r>
                      <a:rPr lang="en-US" sz="2800" b="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800" dirty="0" smtClean="0"/>
                  <a:t>exists</a:t>
                </a:r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dirty="0" smtClean="0"/>
                  <a:t>	The state transition matrix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).</a:t>
                </a:r>
              </a:p>
              <a:p>
                <a:pPr algn="l"/>
                <a:r>
                  <a:rPr lang="en-US" sz="2800" dirty="0"/>
                  <a:t>	</a:t>
                </a:r>
                <a:r>
                  <a:rPr lang="en-US" sz="2800" dirty="0" smtClean="0"/>
                  <a:t>3</a:t>
                </a:r>
                <a:r>
                  <a:rPr lang="en-US" sz="2800" dirty="0"/>
                  <a:t>. There exist positive </a:t>
                </a:r>
                <a:r>
                  <a:rPr lang="en-US" sz="2800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800" dirty="0" smtClean="0"/>
                  <a:t> 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 such that,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8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</a:t>
                </a:r>
                <a:r>
                  <a:rPr lang="en-US" sz="2800" dirty="0" smtClean="0"/>
                  <a:t>	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charset="0"/>
                      </a:rPr>
                      <m:t>|</m:t>
                    </m:r>
                    <m:r>
                      <a:rPr lang="en-US" sz="2800" i="1" dirty="0">
                        <a:latin typeface="Cambria Math" charset="0"/>
                      </a:rPr>
                      <m:t>𝑒</m:t>
                    </m:r>
                    <m:r>
                      <a:rPr lang="en-US" sz="2800" i="1" dirty="0">
                        <a:latin typeface="Cambria Math" charset="0"/>
                      </a:rPr>
                      <m:t> |&lt;</m:t>
                    </m:r>
                    <m:r>
                      <a:rPr lang="en-US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800" dirty="0"/>
                  <a:t>, </a:t>
                </a:r>
                <a:endParaRPr lang="en-US" sz="2800" dirty="0" smtClean="0"/>
              </a:p>
              <a:p>
                <a:pPr algn="l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800" i="1" dirty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𝑋</m:t>
                            </m:r>
                          </m:den>
                        </m:f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smtClean="0"/>
                  <a:t>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800" i="1" dirty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𝑐</m:t>
                    </m:r>
                    <m:r>
                      <a:rPr lang="en-US" sz="2800" b="0" i="1" dirty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sz="2800" dirty="0" smtClean="0"/>
              </a:p>
              <a:p>
                <a:pPr algn="l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800" i="1" dirty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800" b="0" i="1" dirty="0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 dirty="0">
                                <a:latin typeface="Cambria Math" charset="0"/>
                              </a:rPr>
                              <m:t>𝐹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≤</m:t>
                    </m:r>
                    <m:r>
                      <a:rPr lang="en-US" sz="2800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 smtClean="0"/>
                  <a:t>,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800" i="1" dirty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 dirty="0">
                                <a:latin typeface="Cambria Math" charset="0"/>
                              </a:rPr>
                              <m:t>𝐹</m:t>
                            </m:r>
                          </m:num>
                          <m:den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b="0" i="1" dirty="0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den>
                        </m:f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≤</m:t>
                    </m:r>
                    <m:r>
                      <a:rPr lang="en-US" sz="2800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 </a:t>
                </a:r>
                <a:r>
                  <a:rPr lang="en-US" sz="2800" dirty="0" smtClean="0"/>
                  <a:t>	</a:t>
                </a:r>
              </a:p>
              <a:p>
                <a:pPr algn="l"/>
                <a:r>
                  <a:rPr lang="en-US" sz="2800" dirty="0" smtClean="0"/>
                  <a:t>Then </a:t>
                </a:r>
                <a:r>
                  <a:rPr lang="en-US" sz="2800" dirty="0"/>
                  <a:t>the UES-TL property implies the TULES-NL property for this system.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  <a:blipFill rotWithShape="0">
                <a:blip r:embed="rId3"/>
                <a:stretch>
                  <a:fillRect l="-1021" t="-1468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Proposition 6</a:t>
                </a:r>
                <a:r>
                  <a:rPr lang="en-US" sz="2800" dirty="0" smtClean="0"/>
                  <a:t>: Suppose </a:t>
                </a:r>
                <a:r>
                  <a:rPr lang="en-US" sz="2800" dirty="0"/>
                  <a:t>that </a:t>
                </a:r>
                <a:r>
                  <a:rPr lang="en-US" sz="2800" dirty="0" smtClean="0"/>
                  <a:t>system is </a:t>
                </a:r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sz="2800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charset="0"/>
                          </a:rPr>
                          <m:t>𝐺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:r>
                  <a:rPr lang="en-US" sz="2800" dirty="0"/>
                  <a:t>globally exponentially stable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/>
                  <a:t>, with the equilibrium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/>
                  <a:t>. Moreover, we assume that the matrix 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𝜕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𝐹</m:t>
                        </m:r>
                      </m:num>
                      <m:den>
                        <m:r>
                          <a:rPr lang="en-US" sz="2800" i="1" dirty="0">
                            <a:latin typeface="Cambria Math" charset="0"/>
                          </a:rPr>
                          <m:t>𝜕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den>
                    </m:f>
                    <m:r>
                      <a:rPr lang="en-US" sz="2800" i="1" dirty="0">
                        <a:latin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</m:sup>
                    </m:sSup>
                    <m:r>
                      <a:rPr lang="en-US" sz="28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is stable (Hurwitz). Then for every compact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 smtClean="0"/>
                  <a:t> contained </a:t>
                </a:r>
                <a:r>
                  <a:rPr lang="en-US" sz="2800" dirty="0"/>
                  <a:t>in the interior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𝒦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800" dirty="0"/>
                  <a:t> there exists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such that the set </a:t>
                </a:r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>
                  <a:ea typeface="Cambria Math" charset="0"/>
                  <a:cs typeface="Cambria Math" charset="0"/>
                </a:endParaRPr>
              </a:p>
              <a:p>
                <a:pPr algn="l"/>
                <a:r>
                  <a:rPr lang="en-US" sz="2800" dirty="0" smtClean="0"/>
                  <a:t>is </a:t>
                </a:r>
                <a:r>
                  <a:rPr lang="en-US" sz="2800" dirty="0"/>
                  <a:t>contained in the region of attraction of the equilibrium point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sup>
                    </m:sSup>
                    <m:r>
                      <a:rPr lang="en-US" sz="28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of </a:t>
                </a:r>
                <a:r>
                  <a:rPr lang="en-US" sz="2800" dirty="0" smtClean="0"/>
                  <a:t>the system.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  <a:blipFill rotWithShape="0">
                <a:blip r:embed="rId3"/>
                <a:stretch>
                  <a:fillRect l="-1021" t="-1284" r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5200153" y="3246136"/>
            <a:ext cx="3291840" cy="69496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8003198">
            <a:off x="2723637" y="1513546"/>
            <a:ext cx="6787552" cy="5857720"/>
          </a:xfrm>
          <a:prstGeom prst="ellipse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34</a:t>
            </a:fld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239675" y="3579333"/>
            <a:ext cx="8516309" cy="285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109252" y="689113"/>
            <a:ext cx="53009" cy="6168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912520" y="3593619"/>
                <a:ext cx="535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520" y="3593619"/>
                <a:ext cx="53559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578720" y="2067739"/>
                <a:ext cx="446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𝒦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20" y="2067739"/>
                <a:ext cx="44698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31030" y="365491"/>
                <a:ext cx="356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030" y="365491"/>
                <a:ext cx="35644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00715" y="335782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15" y="3357829"/>
                <a:ext cx="36798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763676" y="3339651"/>
                <a:ext cx="3808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en-US" sz="1200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676" y="3339651"/>
                <a:ext cx="380873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 flipV="1">
            <a:off x="3279775" y="3585811"/>
            <a:ext cx="5844513" cy="1362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546344" y="3640670"/>
                <a:ext cx="4064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</m:t>
                      </m:r>
                    </m:oMath>
                  </m:oMathPara>
                </a14:m>
                <a:endParaRPr lang="en-US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44" y="3640670"/>
                <a:ext cx="40645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6017769" y="3607905"/>
            <a:ext cx="0" cy="33319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931103" y="3617187"/>
                <a:ext cx="2969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n>
                            <a:noFill/>
                          </a:ln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1200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03" y="3617187"/>
                <a:ext cx="296941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V="1">
            <a:off x="5200153" y="3585811"/>
            <a:ext cx="3291840" cy="14286"/>
          </a:xfrm>
          <a:prstGeom prst="line">
            <a:avLst/>
          </a:prstGeom>
          <a:ln w="50800">
            <a:solidFill>
              <a:schemeClr val="accent1"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ply 15"/>
          <p:cNvSpPr/>
          <p:nvPr/>
        </p:nvSpPr>
        <p:spPr>
          <a:xfrm>
            <a:off x="7771233" y="3493608"/>
            <a:ext cx="182880" cy="202131"/>
          </a:xfrm>
          <a:prstGeom prst="mathMultiply">
            <a:avLst>
              <a:gd name="adj1" fmla="val 0"/>
            </a:avLst>
          </a:prstGeom>
          <a:solidFill>
            <a:srgbClr val="0070C0"/>
          </a:solidFill>
          <a:ln>
            <a:solidFill>
              <a:srgbClr val="264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470291" y="3182587"/>
            <a:ext cx="845136" cy="850636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14956" y="3683875"/>
                <a:ext cx="469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956" y="3683875"/>
                <a:ext cx="46942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6294772" y="3151479"/>
            <a:ext cx="871552" cy="868664"/>
          </a:xfrm>
          <a:prstGeom prst="ellipse">
            <a:avLst/>
          </a:prstGeom>
          <a:solidFill>
            <a:srgbClr val="002060">
              <a:alpha val="25000"/>
            </a:srgbClr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683155" y="3576572"/>
            <a:ext cx="45719" cy="4571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27845" y="3365356"/>
                <a:ext cx="3723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45" y="3365356"/>
                <a:ext cx="372345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245969" y="3583599"/>
                <a:ext cx="837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sz="1600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969" y="3583599"/>
                <a:ext cx="837217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6736431" y="3592621"/>
            <a:ext cx="903458" cy="64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flipV="1">
            <a:off x="7595627" y="3334255"/>
            <a:ext cx="119329" cy="112813"/>
          </a:xfrm>
          <a:prstGeom prst="curvedConnector3">
            <a:avLst>
              <a:gd name="adj1" fmla="val 3838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768029" y="3444607"/>
            <a:ext cx="826274" cy="107549"/>
          </a:xfrm>
          <a:custGeom>
            <a:avLst/>
            <a:gdLst>
              <a:gd name="connsiteX0" fmla="*/ 0 w 826274"/>
              <a:gd name="connsiteY0" fmla="*/ 7345 h 107549"/>
              <a:gd name="connsiteX1" fmla="*/ 14689 w 826274"/>
              <a:gd name="connsiteY1" fmla="*/ 11017 h 107549"/>
              <a:gd name="connsiteX2" fmla="*/ 25706 w 826274"/>
              <a:gd name="connsiteY2" fmla="*/ 7345 h 107549"/>
              <a:gd name="connsiteX3" fmla="*/ 47740 w 826274"/>
              <a:gd name="connsiteY3" fmla="*/ 3673 h 107549"/>
              <a:gd name="connsiteX4" fmla="*/ 150564 w 826274"/>
              <a:gd name="connsiteY4" fmla="*/ 18362 h 107549"/>
              <a:gd name="connsiteX5" fmla="*/ 161581 w 826274"/>
              <a:gd name="connsiteY5" fmla="*/ 25706 h 107549"/>
              <a:gd name="connsiteX6" fmla="*/ 176270 w 826274"/>
              <a:gd name="connsiteY6" fmla="*/ 44068 h 107549"/>
              <a:gd name="connsiteX7" fmla="*/ 187287 w 826274"/>
              <a:gd name="connsiteY7" fmla="*/ 69774 h 107549"/>
              <a:gd name="connsiteX8" fmla="*/ 198304 w 826274"/>
              <a:gd name="connsiteY8" fmla="*/ 73446 h 107549"/>
              <a:gd name="connsiteX9" fmla="*/ 209320 w 826274"/>
              <a:gd name="connsiteY9" fmla="*/ 80791 h 107549"/>
              <a:gd name="connsiteX10" fmla="*/ 231354 w 826274"/>
              <a:gd name="connsiteY10" fmla="*/ 91807 h 107549"/>
              <a:gd name="connsiteX11" fmla="*/ 315817 w 826274"/>
              <a:gd name="connsiteY11" fmla="*/ 88135 h 107549"/>
              <a:gd name="connsiteX12" fmla="*/ 326834 w 826274"/>
              <a:gd name="connsiteY12" fmla="*/ 80791 h 107549"/>
              <a:gd name="connsiteX13" fmla="*/ 337851 w 826274"/>
              <a:gd name="connsiteY13" fmla="*/ 77118 h 107549"/>
              <a:gd name="connsiteX14" fmla="*/ 359884 w 826274"/>
              <a:gd name="connsiteY14" fmla="*/ 66101 h 107549"/>
              <a:gd name="connsiteX15" fmla="*/ 425985 w 826274"/>
              <a:gd name="connsiteY15" fmla="*/ 69774 h 107549"/>
              <a:gd name="connsiteX16" fmla="*/ 437002 w 826274"/>
              <a:gd name="connsiteY16" fmla="*/ 80791 h 107549"/>
              <a:gd name="connsiteX17" fmla="*/ 451691 w 826274"/>
              <a:gd name="connsiteY17" fmla="*/ 84463 h 107549"/>
              <a:gd name="connsiteX18" fmla="*/ 481070 w 826274"/>
              <a:gd name="connsiteY18" fmla="*/ 91807 h 107549"/>
              <a:gd name="connsiteX19" fmla="*/ 598583 w 826274"/>
              <a:gd name="connsiteY19" fmla="*/ 91807 h 107549"/>
              <a:gd name="connsiteX20" fmla="*/ 613272 w 826274"/>
              <a:gd name="connsiteY20" fmla="*/ 80791 h 107549"/>
              <a:gd name="connsiteX21" fmla="*/ 624289 w 826274"/>
              <a:gd name="connsiteY21" fmla="*/ 73446 h 107549"/>
              <a:gd name="connsiteX22" fmla="*/ 631634 w 826274"/>
              <a:gd name="connsiteY22" fmla="*/ 62429 h 107549"/>
              <a:gd name="connsiteX23" fmla="*/ 664684 w 826274"/>
              <a:gd name="connsiteY23" fmla="*/ 47740 h 107549"/>
              <a:gd name="connsiteX24" fmla="*/ 675701 w 826274"/>
              <a:gd name="connsiteY24" fmla="*/ 44068 h 107549"/>
              <a:gd name="connsiteX25" fmla="*/ 686718 w 826274"/>
              <a:gd name="connsiteY25" fmla="*/ 51412 h 107549"/>
              <a:gd name="connsiteX26" fmla="*/ 697735 w 826274"/>
              <a:gd name="connsiteY26" fmla="*/ 55085 h 107549"/>
              <a:gd name="connsiteX27" fmla="*/ 701407 w 826274"/>
              <a:gd name="connsiteY27" fmla="*/ 66101 h 107549"/>
              <a:gd name="connsiteX28" fmla="*/ 734458 w 826274"/>
              <a:gd name="connsiteY28" fmla="*/ 84463 h 107549"/>
              <a:gd name="connsiteX29" fmla="*/ 774853 w 826274"/>
              <a:gd name="connsiteY29" fmla="*/ 80791 h 107549"/>
              <a:gd name="connsiteX30" fmla="*/ 796887 w 826274"/>
              <a:gd name="connsiteY30" fmla="*/ 73446 h 107549"/>
              <a:gd name="connsiteX31" fmla="*/ 815248 w 826274"/>
              <a:gd name="connsiteY31" fmla="*/ 36723 h 107549"/>
              <a:gd name="connsiteX32" fmla="*/ 822593 w 826274"/>
              <a:gd name="connsiteY32" fmla="*/ 14689 h 107549"/>
              <a:gd name="connsiteX33" fmla="*/ 826265 w 826274"/>
              <a:gd name="connsiteY33" fmla="*/ 0 h 10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26274" h="107549">
                <a:moveTo>
                  <a:pt x="0" y="7345"/>
                </a:moveTo>
                <a:cubicBezTo>
                  <a:pt x="4896" y="8569"/>
                  <a:pt x="9642" y="11017"/>
                  <a:pt x="14689" y="11017"/>
                </a:cubicBezTo>
                <a:cubicBezTo>
                  <a:pt x="18560" y="11017"/>
                  <a:pt x="21927" y="8185"/>
                  <a:pt x="25706" y="7345"/>
                </a:cubicBezTo>
                <a:cubicBezTo>
                  <a:pt x="32975" y="5730"/>
                  <a:pt x="40395" y="4897"/>
                  <a:pt x="47740" y="3673"/>
                </a:cubicBezTo>
                <a:cubicBezTo>
                  <a:pt x="82015" y="8569"/>
                  <a:pt x="116572" y="11783"/>
                  <a:pt x="150564" y="18362"/>
                </a:cubicBezTo>
                <a:cubicBezTo>
                  <a:pt x="154897" y="19201"/>
                  <a:pt x="158824" y="22260"/>
                  <a:pt x="161581" y="25706"/>
                </a:cubicBezTo>
                <a:cubicBezTo>
                  <a:pt x="181855" y="51048"/>
                  <a:pt x="144694" y="23016"/>
                  <a:pt x="176270" y="44068"/>
                </a:cubicBezTo>
                <a:cubicBezTo>
                  <a:pt x="178475" y="52889"/>
                  <a:pt x="179361" y="63434"/>
                  <a:pt x="187287" y="69774"/>
                </a:cubicBezTo>
                <a:cubicBezTo>
                  <a:pt x="190310" y="72192"/>
                  <a:pt x="194632" y="72222"/>
                  <a:pt x="198304" y="73446"/>
                </a:cubicBezTo>
                <a:cubicBezTo>
                  <a:pt x="201976" y="75894"/>
                  <a:pt x="205373" y="78817"/>
                  <a:pt x="209320" y="80791"/>
                </a:cubicBezTo>
                <a:cubicBezTo>
                  <a:pt x="239740" y="96002"/>
                  <a:pt x="199767" y="70751"/>
                  <a:pt x="231354" y="91807"/>
                </a:cubicBezTo>
                <a:cubicBezTo>
                  <a:pt x="259508" y="90583"/>
                  <a:pt x="287822" y="91365"/>
                  <a:pt x="315817" y="88135"/>
                </a:cubicBezTo>
                <a:cubicBezTo>
                  <a:pt x="320201" y="87629"/>
                  <a:pt x="322886" y="82765"/>
                  <a:pt x="326834" y="80791"/>
                </a:cubicBezTo>
                <a:cubicBezTo>
                  <a:pt x="330296" y="79060"/>
                  <a:pt x="334389" y="78849"/>
                  <a:pt x="337851" y="77118"/>
                </a:cubicBezTo>
                <a:cubicBezTo>
                  <a:pt x="366326" y="62880"/>
                  <a:pt x="332191" y="75334"/>
                  <a:pt x="359884" y="66101"/>
                </a:cubicBezTo>
                <a:cubicBezTo>
                  <a:pt x="381918" y="67325"/>
                  <a:pt x="404307" y="65645"/>
                  <a:pt x="425985" y="69774"/>
                </a:cubicBezTo>
                <a:cubicBezTo>
                  <a:pt x="431087" y="70746"/>
                  <a:pt x="432493" y="78214"/>
                  <a:pt x="437002" y="80791"/>
                </a:cubicBezTo>
                <a:cubicBezTo>
                  <a:pt x="441384" y="83295"/>
                  <a:pt x="446764" y="83368"/>
                  <a:pt x="451691" y="84463"/>
                </a:cubicBezTo>
                <a:cubicBezTo>
                  <a:pt x="478281" y="90371"/>
                  <a:pt x="461383" y="85245"/>
                  <a:pt x="481070" y="91807"/>
                </a:cubicBezTo>
                <a:cubicBezTo>
                  <a:pt x="520306" y="117965"/>
                  <a:pt x="498872" y="106915"/>
                  <a:pt x="598583" y="91807"/>
                </a:cubicBezTo>
                <a:cubicBezTo>
                  <a:pt x="604634" y="90890"/>
                  <a:pt x="608292" y="84348"/>
                  <a:pt x="613272" y="80791"/>
                </a:cubicBezTo>
                <a:cubicBezTo>
                  <a:pt x="616864" y="78226"/>
                  <a:pt x="620617" y="75894"/>
                  <a:pt x="624289" y="73446"/>
                </a:cubicBezTo>
                <a:cubicBezTo>
                  <a:pt x="626737" y="69774"/>
                  <a:pt x="628513" y="65550"/>
                  <a:pt x="631634" y="62429"/>
                </a:cubicBezTo>
                <a:cubicBezTo>
                  <a:pt x="640362" y="53702"/>
                  <a:pt x="653779" y="51375"/>
                  <a:pt x="664684" y="47740"/>
                </a:cubicBezTo>
                <a:lnTo>
                  <a:pt x="675701" y="44068"/>
                </a:lnTo>
                <a:cubicBezTo>
                  <a:pt x="679373" y="46516"/>
                  <a:pt x="682770" y="49438"/>
                  <a:pt x="686718" y="51412"/>
                </a:cubicBezTo>
                <a:cubicBezTo>
                  <a:pt x="690180" y="53143"/>
                  <a:pt x="694998" y="52348"/>
                  <a:pt x="697735" y="55085"/>
                </a:cubicBezTo>
                <a:cubicBezTo>
                  <a:pt x="700472" y="57822"/>
                  <a:pt x="698670" y="63364"/>
                  <a:pt x="701407" y="66101"/>
                </a:cubicBezTo>
                <a:cubicBezTo>
                  <a:pt x="714036" y="78730"/>
                  <a:pt x="720603" y="79845"/>
                  <a:pt x="734458" y="84463"/>
                </a:cubicBezTo>
                <a:cubicBezTo>
                  <a:pt x="747923" y="83239"/>
                  <a:pt x="761538" y="83141"/>
                  <a:pt x="774853" y="80791"/>
                </a:cubicBezTo>
                <a:cubicBezTo>
                  <a:pt x="782477" y="79446"/>
                  <a:pt x="796887" y="73446"/>
                  <a:pt x="796887" y="73446"/>
                </a:cubicBezTo>
                <a:cubicBezTo>
                  <a:pt x="818074" y="41664"/>
                  <a:pt x="807320" y="63148"/>
                  <a:pt x="815248" y="36723"/>
                </a:cubicBezTo>
                <a:cubicBezTo>
                  <a:pt x="817473" y="29308"/>
                  <a:pt x="820145" y="22034"/>
                  <a:pt x="822593" y="14689"/>
                </a:cubicBezTo>
                <a:cubicBezTo>
                  <a:pt x="826652" y="2512"/>
                  <a:pt x="826265" y="7544"/>
                  <a:pt x="826265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472834" y="3243375"/>
            <a:ext cx="520068" cy="697725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solidFill>
              <a:srgbClr val="0070C0">
                <a:alpha val="2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409708" y="3210001"/>
                <a:ext cx="676531" cy="282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acc>
                      <m:r>
                        <a:rPr lang="en-US" sz="1200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n>
                                <a:noFill/>
                              </a:ln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n>
                            <a:noFill/>
                          </a:ln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08" y="3210001"/>
                <a:ext cx="676531" cy="282770"/>
              </a:xfrm>
              <a:prstGeom prst="rect">
                <a:avLst/>
              </a:prstGeom>
              <a:blipFill rotWithShape="0">
                <a:blip r:embed="rId1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92474" y="3310587"/>
                <a:ext cx="494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474" y="3310587"/>
                <a:ext cx="494431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9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b="1" dirty="0" smtClean="0"/>
                  <a:t>Theorem 2: </a:t>
                </a:r>
                <a:r>
                  <a:rPr lang="en-US" sz="2800" dirty="0" smtClean="0"/>
                  <a:t>Assume </a:t>
                </a:r>
                <a:r>
                  <a:rPr lang="en-US" sz="2800" dirty="0"/>
                  <a:t>that the TICSG system </a:t>
                </a:r>
                <a:r>
                  <a:rPr lang="en-US" sz="2800" dirty="0" smtClean="0"/>
                  <a:t>satisfies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16</m:t>
                    </m:r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𝑇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</a:rPr>
                      <m:t>&gt;</m:t>
                    </m:r>
                    <m:sSubSup>
                      <m:sSubSup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lang="en-US" sz="2800" i="1" dirty="0">
                            <a:latin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is-IS" sz="2800" i="1" dirty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8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s-IS" sz="2800" i="1" dirty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sz="2800" i="1" dirty="0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charset="0"/>
                      </a:rPr>
                      <m:t>A</m:t>
                    </m:r>
                    <m:r>
                      <a:rPr lang="en-US" sz="2800" b="0" i="0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𝜕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𝐹</m:t>
                        </m:r>
                      </m:num>
                      <m:den>
                        <m:r>
                          <a:rPr lang="en-US" sz="2800" i="1" dirty="0">
                            <a:latin typeface="Cambria Math" charset="0"/>
                          </a:rPr>
                          <m:t>𝜕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den>
                    </m:f>
                    <m:r>
                      <a:rPr lang="en-US" sz="2800" i="1" dirty="0">
                        <a:latin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𝑒</m:t>
                        </m:r>
                      </m:sup>
                    </m:sSup>
                    <m:r>
                      <a:rPr lang="en-US" sz="28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is a stable (Hurwitz) </a:t>
                </a:r>
                <a:r>
                  <a:rPr lang="en-US" sz="2800" dirty="0" smtClean="0"/>
                  <a:t>matrix, and </a:t>
                </a:r>
                <a:r>
                  <a:rPr lang="en-US" sz="2800" dirty="0"/>
                  <a:t>moreover, there exist positive numbers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 such that for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charset="0"/>
                      </a:rPr>
                      <m:t>∈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𝒦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charset="0"/>
                      </a:rPr>
                      <m:t>|</m:t>
                    </m:r>
                    <m:r>
                      <a:rPr lang="en-US" sz="2800" i="1" dirty="0">
                        <a:latin typeface="Cambria Math" charset="0"/>
                      </a:rPr>
                      <m:t>𝑒</m:t>
                    </m:r>
                    <m:r>
                      <a:rPr lang="en-US" sz="2800" i="1" dirty="0">
                        <a:latin typeface="Cambria Math" charset="0"/>
                      </a:rPr>
                      <m:t> |&lt;</m:t>
                    </m:r>
                    <m:r>
                      <a:rPr lang="en-US" sz="2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800" dirty="0" smtClean="0"/>
                  <a:t>,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800" i="1" dirty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 dirty="0">
                                  <a:latin typeface="Cambria Math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2800" i="1" dirty="0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2800" i="1" dirty="0">
                                  <a:latin typeface="Cambria Math" charset="0"/>
                                </a:rPr>
                                <m:t>𝑋</m:t>
                              </m:r>
                            </m:den>
                          </m:f>
                          <m:r>
                            <a:rPr lang="en-US" sz="28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sz="2800" i="1" dirty="0">
                          <a:latin typeface="Cambria Math" charset="0"/>
                        </a:rPr>
                        <m:t>≤</m:t>
                      </m:r>
                      <m:r>
                        <a:rPr lang="en-US" sz="2800" i="1" dirty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 algn="l"/>
                <a:r>
                  <a:rPr lang="en-US" sz="2800" dirty="0"/>
                  <a:t>There </a:t>
                </a:r>
                <a:r>
                  <a:rPr lang="en-US" sz="2800" dirty="0" smtClean="0"/>
                  <a:t>exist </a:t>
                </a:r>
                <a:r>
                  <a:rPr lang="en-US" sz="2800" dirty="0"/>
                  <a:t>strictly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positive real </a:t>
                </a:r>
                <a:r>
                  <a:rPr lang="en-US" sz="2800" dirty="0" smtClean="0"/>
                  <a:t>numbers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/>
                  <a:t>such that for </a:t>
                </a:r>
                <a:r>
                  <a:rPr lang="en-US" sz="2800" dirty="0"/>
                  <a:t>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|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</a:rPr>
                      <m:t>|≤</m:t>
                    </m:r>
                    <m:r>
                      <a:rPr lang="en-US" sz="2800" i="1" dirty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800" dirty="0"/>
                  <a:t> and </a:t>
                </a:r>
                <a:r>
                  <a:rPr lang="en-US" sz="2800" dirty="0" smtClean="0"/>
                  <a:t>the </a:t>
                </a:r>
                <a:r>
                  <a:rPr lang="en-US" sz="2800" dirty="0"/>
                  <a:t>solution satisfies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charset="0"/>
                          </a:rPr>
                          <m:t>e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i="1" dirty="0">
                        <a:latin typeface="Cambria Math" charset="0"/>
                      </a:rPr>
                      <m:t>≤</m:t>
                    </m:r>
                    <m:r>
                      <a:rPr lang="en-US" sz="2800" i="1" dirty="0">
                        <a:latin typeface="Cambria Math" charset="0"/>
                      </a:rPr>
                      <m:t>𝑘</m:t>
                    </m:r>
                    <m:d>
                      <m:dPr>
                        <m:begChr m:val="|"/>
                        <m:endChr m:val="|"/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</a:rPr>
                          <m:t>−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𝜆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800" dirty="0" smtClean="0"/>
                  <a:t>. Namely </a:t>
                </a:r>
                <a:r>
                  <a:rPr lang="en-US" sz="2800" dirty="0"/>
                  <a:t>the manifold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ℰ</m:t>
                    </m:r>
                  </m:oMath>
                </a14:m>
                <a:r>
                  <a:rPr lang="en-US" sz="2800" dirty="0"/>
                  <a:t> is exponentially stable locally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charset="0"/>
                      </a:rPr>
                      <m:t>e</m:t>
                    </m:r>
                  </m:oMath>
                </a14:m>
                <a:r>
                  <a:rPr lang="en-US" sz="2800" dirty="0"/>
                  <a:t>, uniformly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7174" y="214313"/>
                <a:ext cx="11934825" cy="6643687"/>
              </a:xfrm>
              <a:blipFill rotWithShape="0">
                <a:blip r:embed="rId3"/>
                <a:stretch>
                  <a:fillRect l="-1021" r="-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64578" y="289367"/>
                <a:ext cx="11934825" cy="6927447"/>
              </a:xfrm>
            </p:spPr>
            <p:txBody>
              <a:bodyPr>
                <a:normAutofit/>
              </a:bodyPr>
              <a:lstStyle/>
              <a:p>
                <a:pPr algn="l"/>
                <a:endParaRPr lang="en-US" sz="2800" dirty="0" smtClean="0">
                  <a:latin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latin typeface="Cambria Math" charset="0"/>
                        </a:rPr>
                        <m:t>A</m:t>
                      </m:r>
                      <m:r>
                        <a:rPr lang="en-US" sz="2800" dirty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𝐹</m:t>
                          </m:r>
                        </m:num>
                        <m:den>
                          <m:r>
                            <a:rPr lang="en-US" sz="2800" i="1" dirty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i="1" dirty="0">
                              <a:latin typeface="Cambria Math" charset="0"/>
                            </a:rPr>
                            <m:t>𝑒</m:t>
                          </m:r>
                        </m:den>
                      </m:f>
                      <m:r>
                        <a:rPr lang="en-US" sz="2800" i="1" dirty="0">
                          <a:latin typeface="Cambria Math" charset="0"/>
                        </a:rPr>
                        <m:t>(0,</m:t>
                      </m:r>
                      <m:sSup>
                        <m:sSupPr>
                          <m:ctrlPr>
                            <a:rPr lang="en-US" sz="2800" i="1" dirty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 dirty="0">
                              <a:latin typeface="Cambria Math" charset="0"/>
                            </a:rPr>
                            <m:t>𝑒</m:t>
                          </m:r>
                        </m:sup>
                      </m:sSup>
                      <m:r>
                        <a:rPr lang="en-US" sz="2800" i="1" dirty="0">
                          <a:latin typeface="Cambria Math" charset="0"/>
                        </a:rPr>
                        <m:t>)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8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𝑞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𝑚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800" i="1">
                                        <a:latin typeface="Cambria Math" charset="0"/>
                                      </a:rPr>
                                      <m:t>𝐽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bg-BG" sz="28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𝐽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4578" y="289367"/>
                <a:ext cx="11934825" cy="692744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3B51-6F96-034C-AAF7-5D75017D4072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778" y="128423"/>
            <a:ext cx="8867429" cy="628322"/>
          </a:xfrm>
        </p:spPr>
        <p:txBody>
          <a:bodyPr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2060"/>
                </a:solidFill>
              </a:rPr>
              <a:t>Simulations for TICSG system with 5KW SGs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" y="756745"/>
            <a:ext cx="7080670" cy="53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778" y="128422"/>
            <a:ext cx="11705222" cy="1227411"/>
          </a:xfrm>
        </p:spPr>
        <p:txBody>
          <a:bodyPr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 smtClean="0">
                <a:solidFill>
                  <a:srgbClr val="002060"/>
                </a:solidFill>
              </a:rPr>
              <a:t>Simulations a system </a:t>
            </a:r>
            <a:r>
              <a:rPr lang="en-US" sz="2800" b="1" dirty="0">
                <a:solidFill>
                  <a:srgbClr val="002060"/>
                </a:solidFill>
              </a:rPr>
              <a:t>that satisfies the conditions of Theorem </a:t>
            </a:r>
            <a:r>
              <a:rPr lang="en-US" sz="2800" b="1" dirty="0" smtClean="0">
                <a:solidFill>
                  <a:srgbClr val="002060"/>
                </a:solidFill>
              </a:rPr>
              <a:t>2, </a:t>
            </a:r>
            <a:r>
              <a:rPr lang="en-US" sz="2800" b="1" dirty="0">
                <a:solidFill>
                  <a:srgbClr val="002060"/>
                </a:solidFill>
              </a:rPr>
              <a:t>with initial state </a:t>
            </a:r>
            <a:r>
              <a:rPr lang="en-US" sz="2800" b="1" dirty="0" smtClean="0">
                <a:solidFill>
                  <a:srgbClr val="002060"/>
                </a:solidFill>
              </a:rPr>
              <a:t>inside/outside </a:t>
            </a:r>
            <a:r>
              <a:rPr lang="en-US" sz="2800" b="1" dirty="0">
                <a:solidFill>
                  <a:srgbClr val="002060"/>
                </a:solidFill>
              </a:rPr>
              <a:t>the region of attraction of the </a:t>
            </a:r>
            <a:r>
              <a:rPr lang="en-US" sz="2800" b="1" dirty="0" smtClean="0">
                <a:solidFill>
                  <a:srgbClr val="002060"/>
                </a:solidFill>
              </a:rPr>
              <a:t>equilibrium </a:t>
            </a:r>
            <a:r>
              <a:rPr lang="en-US" sz="2800" b="1" dirty="0">
                <a:solidFill>
                  <a:srgbClr val="002060"/>
                </a:solidFill>
              </a:rPr>
              <a:t>point.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9169"/>
            <a:ext cx="6041986" cy="454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82" y="1669170"/>
            <a:ext cx="6057419" cy="45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778" y="128423"/>
            <a:ext cx="8867429" cy="628322"/>
          </a:xfrm>
        </p:spPr>
        <p:txBody>
          <a:bodyPr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2060"/>
                </a:solidFill>
              </a:rPr>
              <a:t>Simulations for TICSG system with 5KW SGs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" y="756745"/>
            <a:ext cx="7080670" cy="53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59" y="621294"/>
            <a:ext cx="7401553" cy="6100181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3A934-7F56-6843-8EF4-08C34C28085B}" type="datetime1">
              <a:rPr lang="en-US" smtClean="0"/>
              <a:t>1/7/17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C36A82-E5BE-8249-B8F1-B4855CDE2C8C}" type="slidenum">
              <a:rPr lang="en-US" smtClean="0"/>
              <a:t>4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02682" y="206204"/>
            <a:ext cx="5698958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SG modeling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778" y="128423"/>
            <a:ext cx="8867429" cy="628322"/>
          </a:xfrm>
        </p:spPr>
        <p:txBody>
          <a:bodyPr>
            <a:noAutofit/>
          </a:bodyPr>
          <a:lstStyle/>
          <a:p>
            <a:pPr marL="342900" lvl="0" indent="-342900"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rgbClr val="002060"/>
                </a:solidFill>
              </a:rPr>
              <a:t>A simulation example with unstable E manifold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5E59-80BB-1845-8D07-CF316C47FFA9}" type="datetime1">
              <a:rPr lang="en-US" smtClean="0"/>
              <a:t>1/7/17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7" y="887007"/>
            <a:ext cx="7754397" cy="58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6079" y="1121193"/>
                <a:ext cx="9633284" cy="5883442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Tx/>
                  <a:buChar char="-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 steady state, we expect to have sinusoidal voltages and currents.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>
                    <a:solidFill>
                      <a:srgbClr val="0070C0"/>
                    </a:solidFill>
                  </a:rPr>
                  <a:t>To simplify the stability analysis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, we use the </a:t>
                </a:r>
                <a:r>
                  <a:rPr lang="en-US" dirty="0">
                    <a:solidFill>
                      <a:srgbClr val="0070C0"/>
                    </a:solidFill>
                  </a:rPr>
                  <a:t>Park transformation of the voltages and currents, that maps sinusoidal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signals </a:t>
                </a:r>
                <a:r>
                  <a:rPr lang="en-US" dirty="0">
                    <a:solidFill>
                      <a:srgbClr val="0070C0"/>
                    </a:solidFill>
                  </a:rPr>
                  <a:t>into a fixed point in the state space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.</a:t>
                </a:r>
              </a:p>
              <a:p>
                <a:pPr marL="342900" indent="-342900" algn="l">
                  <a:buFontTx/>
                  <a:buChar char="-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pt-BR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is-I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bg-BG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is-I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bg-BG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is-I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bg-BG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⁡</m:t>
                                </m:r>
                                <m:d>
                                  <m:dPr>
                                    <m:ctrlPr>
                                      <a:rPr lang="is-I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𝜃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bg-BG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/2</m:t>
                                    </m:r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1/2</m:t>
                                    </m:r>
                                  </m:e>
                                </m:rad>
                              </m:e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1/2</m:t>
                                    </m:r>
                                  </m:e>
                                </m:ra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l"/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𝑑𝑞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=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𝜃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pt-BR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𝑈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6079" y="1121193"/>
                <a:ext cx="9633284" cy="5883442"/>
              </a:xfrm>
              <a:blipFill rotWithShape="0">
                <a:blip r:embed="rId3"/>
                <a:stretch>
                  <a:fillRect l="-1013" t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85E-64FF-694D-A89D-E9EF8D20D35A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2" y="206204"/>
            <a:ext cx="5698958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SG modeling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2" y="1036384"/>
                <a:ext cx="9633284" cy="5883442"/>
              </a:xfrm>
            </p:spPr>
            <p:txBody>
              <a:bodyPr/>
              <a:lstStyle/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Assuming constant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, we can obtain the model</a:t>
                </a: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𝐽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This model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(which is the integral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).</a:t>
                </a: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Prime mover torque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is constant, and the feedback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 is used in order to control the frequency of the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grid.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2" y="1036384"/>
                <a:ext cx="9633284" cy="5883442"/>
              </a:xfrm>
              <a:blipFill rotWithShape="1">
                <a:blip r:embed="rId2"/>
                <a:stretch>
                  <a:fillRect l="-949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761A-41C1-644D-8AA7-DA2E28409377}" type="datetime1">
              <a:rPr lang="en-US" smtClean="0"/>
              <a:t>1/7/17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2682" y="206204"/>
            <a:ext cx="5698958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SG modeling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According to (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Monshizadeh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et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al (</a:t>
                </a:r>
                <a:r>
                  <a:rPr lang="en-US" dirty="0">
                    <a:solidFill>
                      <a:srgbClr val="0070C0"/>
                    </a:solidFill>
                  </a:rPr>
                  <a:t>2016), Zhou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and </a:t>
                </a:r>
                <a:r>
                  <a:rPr lang="en-US" dirty="0" err="1">
                    <a:solidFill>
                      <a:srgbClr val="0070C0"/>
                    </a:solidFill>
                  </a:rPr>
                  <a:t>Ohsawa</a:t>
                </a:r>
                <a:r>
                  <a:rPr lang="en-US" dirty="0">
                    <a:solidFill>
                      <a:srgbClr val="0070C0"/>
                    </a:solidFill>
                  </a:rPr>
                  <a:t> (2009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):</a:t>
                </a: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The mechanical dynamics of SG is: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This equation is similar </a:t>
                </a:r>
                <a:r>
                  <a:rPr lang="en-US" dirty="0">
                    <a:solidFill>
                      <a:srgbClr val="0070C0"/>
                    </a:solidFill>
                  </a:rPr>
                  <a:t>to the third line of the previous model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𝑚𝑖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rgbClr val="0070C0"/>
                    </a:solidFill>
                    <a:latin typeface="Cambria Math" charset="0"/>
                  </a:rPr>
                  <a:t>.</a:t>
                </a:r>
              </a:p>
              <a:p>
                <a:pPr algn="l"/>
                <a:endParaRPr lang="en-US" i="1" dirty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Rewriting the torques as the ratio between the power and the angular velocity: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𝜔</m:t>
                        </m:r>
                      </m:den>
                    </m:f>
                  </m:oMath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SG dynamics can be rewritten as: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𝜔</m:t>
                      </m:r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</m:e>
                      </m:acc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𝜔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70C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  <a:blipFill rotWithShape="0">
                <a:blip r:embed="rId3"/>
                <a:stretch>
                  <a:fillRect l="-791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D848-EC9F-B644-8323-19E8431610B4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127331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The improved swing equation model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8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</p:spPr>
            <p:txBody>
              <a:bodyPr>
                <a:normAutofit/>
              </a:bodyPr>
              <a:lstStyle/>
              <a:p>
                <a:pPr algn="l"/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In order to have more simple model, approximate: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𝐽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𝑔</m:t>
                        </m:r>
                      </m:sub>
                    </m:sSub>
                    <m:box>
                      <m:boxPr>
                        <m:ctrlPr>
                          <a:rPr lang="is-I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boxPr>
                      <m:e>
                        <m:r>
                          <a:rPr lang="is-I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≔</m:t>
                        </m:r>
                      </m:e>
                    </m:box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  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and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p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𝜔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 ≈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is-IS" i="1" dirty="0">
                        <a:solidFill>
                          <a:schemeClr val="tx1"/>
                        </a:solidFill>
                        <a:latin typeface="Cambria Math" charset="0"/>
                      </a:rPr>
                      <m:t>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</a:rPr>
                  <a:t>SG dynamics can be rewritten as: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𝑀</m:t>
                      </m:r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</m:e>
                      </m:acc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𝜔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:endParaRPr lang="en-US" i="1" dirty="0">
                  <a:solidFill>
                    <a:srgbClr val="0070C0"/>
                  </a:solidFill>
                  <a:latin typeface="Cambria Math" charset="0"/>
                </a:endParaRPr>
              </a:p>
              <a:p>
                <a:pPr algn="l"/>
                <a:r>
                  <a:rPr lang="en-US" dirty="0" smtClean="0">
                    <a:solidFill>
                      <a:srgbClr val="0070C0"/>
                    </a:solidFill>
                    <a:latin typeface="Cambria Math" charset="0"/>
                  </a:rPr>
                  <a:t>This model is known as the </a:t>
                </a:r>
                <a:r>
                  <a:rPr lang="en-US" i="1" dirty="0">
                    <a:solidFill>
                      <a:srgbClr val="FF0000"/>
                    </a:solidFill>
                    <a:latin typeface="Cambria Math" charset="0"/>
                  </a:rPr>
                  <a:t>c</a:t>
                </a:r>
                <a:r>
                  <a:rPr lang="en-US" i="1" dirty="0" smtClean="0">
                    <a:solidFill>
                      <a:srgbClr val="FF0000"/>
                    </a:solidFill>
                    <a:latin typeface="Cambria Math" charset="0"/>
                  </a:rPr>
                  <a:t>lassical </a:t>
                </a:r>
                <a:r>
                  <a:rPr lang="en-US" i="1" dirty="0">
                    <a:solidFill>
                      <a:srgbClr val="FF0000"/>
                    </a:solidFill>
                    <a:latin typeface="Cambria Math" charset="0"/>
                  </a:rPr>
                  <a:t>m</a:t>
                </a:r>
                <a:r>
                  <a:rPr lang="en-US" i="1" dirty="0" smtClean="0">
                    <a:solidFill>
                      <a:srgbClr val="FF0000"/>
                    </a:solidFill>
                    <a:latin typeface="Cambria Math" charset="0"/>
                  </a:rPr>
                  <a:t>odel 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</a:t>
                </a:r>
                <a:r>
                  <a:rPr lang="en-US" dirty="0" err="1">
                    <a:solidFill>
                      <a:srgbClr val="0070C0"/>
                    </a:solidFill>
                  </a:rPr>
                  <a:t>Monshizadeh</a:t>
                </a:r>
                <a:r>
                  <a:rPr lang="en-US" dirty="0">
                    <a:solidFill>
                      <a:srgbClr val="0070C0"/>
                    </a:solidFill>
                  </a:rPr>
                  <a:t> et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al (</a:t>
                </a:r>
                <a:r>
                  <a:rPr lang="en-US" dirty="0">
                    <a:solidFill>
                      <a:srgbClr val="0070C0"/>
                    </a:solidFill>
                  </a:rPr>
                  <a:t>2016), </a:t>
                </a:r>
                <a:r>
                  <a:rPr lang="en-US" dirty="0" err="1">
                    <a:solidFill>
                      <a:srgbClr val="0070C0"/>
                    </a:solidFill>
                  </a:rPr>
                  <a:t>Machowski</a:t>
                </a:r>
                <a:r>
                  <a:rPr lang="en-US" dirty="0">
                    <a:solidFill>
                      <a:srgbClr val="0070C0"/>
                    </a:solidFill>
                  </a:rPr>
                  <a:t> at el (2009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), Sauer and </a:t>
                </a:r>
                <a:r>
                  <a:rPr lang="en-US" dirty="0" err="1" smtClean="0">
                    <a:solidFill>
                      <a:srgbClr val="0070C0"/>
                    </a:solidFill>
                  </a:rPr>
                  <a:t>Pai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(1998))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l"/>
                <a:endParaRPr lang="en-US" dirty="0">
                  <a:solidFill>
                    <a:srgbClr val="0070C0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  <a:blipFill rotWithShape="1">
                <a:blip r:embed="rId3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D848-EC9F-B644-8323-19E8431610B4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127331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The classical swing equation model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 algn="l">
                  <a:buFontTx/>
                  <a:buChar char="-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Infinite bus is modeled as a three state phase AC voltage source.</a:t>
                </a:r>
              </a:p>
              <a:p>
                <a:pPr marL="342900" indent="-342900" algn="l">
                  <a:buFontTx/>
                  <a:buChar char="-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𝑣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is-I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bg-BG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is-I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bg-BG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b="0" i="1" dirty="0" smtClean="0">
                    <a:solidFill>
                      <a:schemeClr val="tx1"/>
                    </a:solidFill>
                    <a:latin typeface="Cambria Math" charset="0"/>
                  </a:rPr>
                  <a:t>-V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sin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i="1" dirty="0" smtClean="0">
                    <a:solidFill>
                      <a:srgbClr val="0070C0"/>
                    </a:solidFill>
                    <a:latin typeface="Cambria Math" charset="0"/>
                  </a:rPr>
                  <a:t>   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where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𝛿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b="0" i="1" dirty="0" smtClean="0">
                    <a:solidFill>
                      <a:schemeClr val="tx1"/>
                    </a:solidFill>
                    <a:latin typeface="Cambria Math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b="0" i="1" dirty="0" smtClean="0">
                    <a:solidFill>
                      <a:srgbClr val="0070C0"/>
                    </a:solidFill>
                    <a:latin typeface="Cambria Math" charset="0"/>
                  </a:rPr>
                  <a:t>.</a:t>
                </a:r>
              </a:p>
              <a:p>
                <a:pPr marL="342900" indent="-342900" algn="l">
                  <a:buFontTx/>
                  <a:buChar char="-"/>
                </a:pPr>
                <a:endParaRPr lang="en-US" b="0" i="1" dirty="0" smtClean="0">
                  <a:solidFill>
                    <a:srgbClr val="0070C0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𝐽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𝜔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sin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𝑉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cos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endParaRPr lang="en-US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342900" indent="-342900" algn="l">
                  <a:buFontTx/>
                  <a:buChar char="-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342900" indent="-342900" algn="l">
                  <a:buFontTx/>
                  <a:buChar char="-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We refer this fourth order nonlinear dynamical system as the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fourth order model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(FOM).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02682" y="1036385"/>
                <a:ext cx="11555956" cy="5319966"/>
              </a:xfrm>
              <a:blipFill rotWithShape="0">
                <a:blip r:embed="rId3"/>
                <a:stretch>
                  <a:fillRect l="-686" t="-2062" b="-1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D848-EC9F-B644-8323-19E8431610B4}" type="datetime1">
              <a:rPr lang="en-US" smtClean="0"/>
              <a:t>1/7/17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36A82-E5BE-8249-B8F1-B4855CDE2C8C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02681" y="206204"/>
            <a:ext cx="11127331" cy="8301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002060"/>
                </a:solidFill>
              </a:rPr>
              <a:t>Single </a:t>
            </a:r>
            <a:r>
              <a:rPr lang="en-US" b="1" dirty="0">
                <a:solidFill>
                  <a:srgbClr val="002060"/>
                </a:solidFill>
              </a:rPr>
              <a:t>SG connected to an infinite bus:</a:t>
            </a:r>
          </a:p>
        </p:txBody>
      </p:sp>
    </p:spTree>
    <p:extLst>
      <p:ext uri="{BB962C8B-B14F-4D97-AF65-F5344CB8AC3E}">
        <p14:creationId xmlns:p14="http://schemas.microsoft.com/office/powerpoint/2010/main" val="9630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15443</TotalTime>
  <Words>898</Words>
  <Application>Microsoft Macintosh PowerPoint</Application>
  <PresentationFormat>Widescreen</PresentationFormat>
  <Paragraphs>360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Cambria Math</vt:lpstr>
      <vt:lpstr>Times New Roman</vt:lpstr>
      <vt:lpstr>Arial</vt:lpstr>
      <vt:lpstr>Office Theme</vt:lpstr>
      <vt:lpstr>Stability of coupled synchronous generators</vt:lpstr>
      <vt:lpstr>A warning about the use of reduced models of synchronous generators</vt:lpstr>
      <vt:lpstr>Introduction</vt:lpstr>
      <vt:lpstr>SG modeling</vt:lpstr>
      <vt:lpstr>SG modeling</vt:lpstr>
      <vt:lpstr>SG modeling</vt:lpstr>
      <vt:lpstr>The improved swing equation model</vt:lpstr>
      <vt:lpstr>The classical swing equation model</vt:lpstr>
      <vt:lpstr>Single SG connected to an infinite bus:</vt:lpstr>
      <vt:lpstr>Single SG connected to an infinite bus: (ISE)</vt:lpstr>
      <vt:lpstr>Model reduction</vt:lpstr>
      <vt:lpstr>Model reduction</vt:lpstr>
      <vt:lpstr>Model reduction</vt:lpstr>
      <vt:lpstr>Simulations</vt:lpstr>
      <vt:lpstr>Simulations</vt:lpstr>
      <vt:lpstr>Simulations</vt:lpstr>
      <vt:lpstr>Simulations</vt:lpstr>
      <vt:lpstr>Two Identical Coupled SGs  (TICSG).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Simulations for TICSG system with 5KW SGs</vt:lpstr>
      <vt:lpstr>Simulations a system that satisfies the conditions of Theorem 2, with initial state inside/outside the region of attraction of the equilibrium point.</vt:lpstr>
      <vt:lpstr>Simulations for TICSG system with 5KW SGs</vt:lpstr>
      <vt:lpstr>A simulation example with unstable E manifold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</dc:title>
  <dc:creator>ELAD Venezian</dc:creator>
  <cp:lastModifiedBy>Microsoft Office User</cp:lastModifiedBy>
  <cp:revision>296</cp:revision>
  <cp:lastPrinted>2016-11-05T19:26:03Z</cp:lastPrinted>
  <dcterms:created xsi:type="dcterms:W3CDTF">2016-10-30T05:25:33Z</dcterms:created>
  <dcterms:modified xsi:type="dcterms:W3CDTF">2017-01-07T19:35:29Z</dcterms:modified>
</cp:coreProperties>
</file>